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2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notesSlides/notesSlide25.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notesSlides/notesSlide2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F9_AF1E6805.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7"/>
  </p:notesMasterIdLst>
  <p:handoutMasterIdLst>
    <p:handoutMasterId r:id="rId48"/>
  </p:handoutMasterIdLst>
  <p:sldIdLst>
    <p:sldId id="448" r:id="rId5"/>
    <p:sldId id="462" r:id="rId6"/>
    <p:sldId id="474" r:id="rId7"/>
    <p:sldId id="509" r:id="rId8"/>
    <p:sldId id="510" r:id="rId9"/>
    <p:sldId id="471" r:id="rId10"/>
    <p:sldId id="475" r:id="rId11"/>
    <p:sldId id="476" r:id="rId12"/>
    <p:sldId id="472" r:id="rId13"/>
    <p:sldId id="477" r:id="rId14"/>
    <p:sldId id="478" r:id="rId15"/>
    <p:sldId id="479" r:id="rId16"/>
    <p:sldId id="481" r:id="rId17"/>
    <p:sldId id="482" r:id="rId18"/>
    <p:sldId id="483" r:id="rId19"/>
    <p:sldId id="484" r:id="rId20"/>
    <p:sldId id="485" r:id="rId21"/>
    <p:sldId id="486" r:id="rId22"/>
    <p:sldId id="487" r:id="rId23"/>
    <p:sldId id="488" r:id="rId24"/>
    <p:sldId id="489" r:id="rId25"/>
    <p:sldId id="490" r:id="rId26"/>
    <p:sldId id="491" r:id="rId27"/>
    <p:sldId id="504" r:id="rId28"/>
    <p:sldId id="492" r:id="rId29"/>
    <p:sldId id="493" r:id="rId30"/>
    <p:sldId id="494" r:id="rId31"/>
    <p:sldId id="511" r:id="rId32"/>
    <p:sldId id="495" r:id="rId33"/>
    <p:sldId id="496" r:id="rId34"/>
    <p:sldId id="507" r:id="rId35"/>
    <p:sldId id="506" r:id="rId36"/>
    <p:sldId id="497" r:id="rId37"/>
    <p:sldId id="505" r:id="rId38"/>
    <p:sldId id="503" r:id="rId39"/>
    <p:sldId id="498" r:id="rId40"/>
    <p:sldId id="499" r:id="rId41"/>
    <p:sldId id="500" r:id="rId42"/>
    <p:sldId id="502" r:id="rId43"/>
    <p:sldId id="512" r:id="rId44"/>
    <p:sldId id="501" r:id="rId45"/>
    <p:sldId id="508"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B0031-A185-C138-D660-B95BB2308298}" name="Jones, Jim" initials="JJ" userId="S::Jim.Jones@dhhs.nc.gov::caa01b78-bb3f-4558-94c1-0e5d910d4519" providerId="AD"/>
  <p188:author id="{A219729F-E8C6-2552-6DB9-7D75372C1844}" name="Welch, Meredith A" initials="WMA" userId="S-1-5-21-2744878847-1876734302-662453930-10188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7375E"/>
    <a:srgbClr val="2F7F95"/>
    <a:srgbClr val="003B70"/>
    <a:srgbClr val="5C93D5"/>
    <a:srgbClr val="674F83"/>
    <a:srgbClr val="876DA7"/>
    <a:srgbClr val="AC9AC2"/>
    <a:srgbClr val="4BACC6"/>
    <a:srgbClr val="7CA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8" autoAdjust="0"/>
    <p:restoredTop sz="79366" autoAdjust="0"/>
  </p:normalViewPr>
  <p:slideViewPr>
    <p:cSldViewPr snapToGrid="0">
      <p:cViewPr varScale="1">
        <p:scale>
          <a:sx n="84" d="100"/>
          <a:sy n="84" d="100"/>
        </p:scale>
        <p:origin x="924" y="8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79" d="100"/>
          <a:sy n="79" d="100"/>
        </p:scale>
        <p:origin x="29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0.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1.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2.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3.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xlsx"/></Relationships>
</file>

<file path=ppt/charts/_rels/chart18.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WV5DPHSIXFP01P\Share_IV\IVP\Epi\4.%20Core%20Injury\Core%20Slides\Violence\Suicide_SelfHarm\Suicide_SelfHarm%20Template.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WV5DPHSIXFP01P\Share_IV\IVP\Epi\4.%20Core%20Injury\Core%20Slides\Violence\Suicide_SelfHarm\Suicide_SelfHarm%20Templat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5.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6.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7.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8.xml"/><Relationship Id="rId4" Type="http://schemas.openxmlformats.org/officeDocument/2006/relationships/oleObject" Target="file:///\\WV5DPHSIXFP01P\Share_IV\IVP\Epi\4.%20Core%20Injury\Core%20Slides\Violence\Suicide_SelfHarm\Suicide_SelfHarm%20Template.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9.xml"/><Relationship Id="rId4" Type="http://schemas.openxmlformats.org/officeDocument/2006/relationships/oleObject" Target="file:///\\WV5DPHSIXFP01P\Share_IV\IVP\Epi\4.%20Core%20Injury\Core%20Slides\Violence\Suicide_SelfHarm\Suicide_SelfHarm%20Templ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42448548999031E-2"/>
          <c:y val="0.14075160868685183"/>
          <c:w val="0.89827762905675401"/>
          <c:h val="0.64789121999859423"/>
        </c:manualLayout>
      </c:layout>
      <c:lineChart>
        <c:grouping val="standard"/>
        <c:varyColors val="0"/>
        <c:ser>
          <c:idx val="3"/>
          <c:order val="0"/>
          <c:spPr>
            <a:ln w="53975" cap="rnd">
              <a:solidFill>
                <a:srgbClr val="6B306E"/>
              </a:solidFill>
              <a:round/>
            </a:ln>
            <a:effectLst/>
          </c:spPr>
          <c:marker>
            <c:symbol val="circle"/>
            <c:size val="7"/>
            <c:spPr>
              <a:solidFill>
                <a:srgbClr val="6B306E"/>
              </a:solidFill>
              <a:ln w="9525">
                <a:solidFill>
                  <a:srgbClr val="6B306E"/>
                </a:solidFill>
              </a:ln>
              <a:effectLst/>
            </c:spPr>
          </c:marker>
          <c:dPt>
            <c:idx val="10"/>
            <c:marker>
              <c:symbol val="circle"/>
              <c:size val="7"/>
              <c:spPr>
                <a:solidFill>
                  <a:srgbClr val="6B306E"/>
                </a:solidFill>
                <a:ln w="9525">
                  <a:solidFill>
                    <a:srgbClr val="6B306E"/>
                  </a:solidFill>
                </a:ln>
                <a:effectLst/>
              </c:spPr>
            </c:marker>
            <c:bubble3D val="0"/>
            <c:spPr>
              <a:ln w="53975" cap="rnd">
                <a:solidFill>
                  <a:srgbClr val="6B306E"/>
                </a:solidFill>
                <a:prstDash val="sysDash"/>
                <a:round/>
              </a:ln>
              <a:effectLst/>
            </c:spPr>
            <c:extLst>
              <c:ext xmlns:c16="http://schemas.microsoft.com/office/drawing/2014/chart" uri="{C3380CC4-5D6E-409C-BE32-E72D297353CC}">
                <c16:uniqueId val="{00000001-AD18-4C48-AAFA-9E853D998A81}"/>
              </c:ext>
            </c:extLst>
          </c:dPt>
          <c:dLbls>
            <c:dLbl>
              <c:idx val="1"/>
              <c:delete val="1"/>
              <c:extLst>
                <c:ext xmlns:c15="http://schemas.microsoft.com/office/drawing/2012/chart" uri="{CE6537A1-D6FC-4f65-9D91-7224C49458BB}"/>
                <c:ext xmlns:c16="http://schemas.microsoft.com/office/drawing/2014/chart" uri="{C3380CC4-5D6E-409C-BE32-E72D297353CC}">
                  <c16:uniqueId val="{00000002-AD18-4C48-AAFA-9E853D998A81}"/>
                </c:ext>
              </c:extLst>
            </c:dLbl>
            <c:dLbl>
              <c:idx val="2"/>
              <c:delete val="1"/>
              <c:extLst>
                <c:ext xmlns:c15="http://schemas.microsoft.com/office/drawing/2012/chart" uri="{CE6537A1-D6FC-4f65-9D91-7224C49458BB}"/>
                <c:ext xmlns:c16="http://schemas.microsoft.com/office/drawing/2014/chart" uri="{C3380CC4-5D6E-409C-BE32-E72D297353CC}">
                  <c16:uniqueId val="{00000003-AD18-4C48-AAFA-9E853D998A81}"/>
                </c:ext>
              </c:extLst>
            </c:dLbl>
            <c:dLbl>
              <c:idx val="3"/>
              <c:delete val="1"/>
              <c:extLst>
                <c:ext xmlns:c15="http://schemas.microsoft.com/office/drawing/2012/chart" uri="{CE6537A1-D6FC-4f65-9D91-7224C49458BB}"/>
                <c:ext xmlns:c16="http://schemas.microsoft.com/office/drawing/2014/chart" uri="{C3380CC4-5D6E-409C-BE32-E72D297353CC}">
                  <c16:uniqueId val="{00000004-AD18-4C48-AAFA-9E853D998A81}"/>
                </c:ext>
              </c:extLst>
            </c:dLbl>
            <c:dLbl>
              <c:idx val="4"/>
              <c:delete val="1"/>
              <c:extLst>
                <c:ext xmlns:c15="http://schemas.microsoft.com/office/drawing/2012/chart" uri="{CE6537A1-D6FC-4f65-9D91-7224C49458BB}"/>
                <c:ext xmlns:c16="http://schemas.microsoft.com/office/drawing/2014/chart" uri="{C3380CC4-5D6E-409C-BE32-E72D297353CC}">
                  <c16:uniqueId val="{00000005-AD18-4C48-AAFA-9E853D998A81}"/>
                </c:ext>
              </c:extLst>
            </c:dLbl>
            <c:dLbl>
              <c:idx val="5"/>
              <c:delete val="1"/>
              <c:extLst>
                <c:ext xmlns:c15="http://schemas.microsoft.com/office/drawing/2012/chart" uri="{CE6537A1-D6FC-4f65-9D91-7224C49458BB}"/>
                <c:ext xmlns:c16="http://schemas.microsoft.com/office/drawing/2014/chart" uri="{C3380CC4-5D6E-409C-BE32-E72D297353CC}">
                  <c16:uniqueId val="{00000006-AD18-4C48-AAFA-9E853D998A81}"/>
                </c:ext>
              </c:extLst>
            </c:dLbl>
            <c:dLbl>
              <c:idx val="6"/>
              <c:delete val="1"/>
              <c:extLst>
                <c:ext xmlns:c15="http://schemas.microsoft.com/office/drawing/2012/chart" uri="{CE6537A1-D6FC-4f65-9D91-7224C49458BB}"/>
                <c:ext xmlns:c16="http://schemas.microsoft.com/office/drawing/2014/chart" uri="{C3380CC4-5D6E-409C-BE32-E72D297353CC}">
                  <c16:uniqueId val="{00000007-AD18-4C48-AAFA-9E853D998A81}"/>
                </c:ext>
              </c:extLst>
            </c:dLbl>
            <c:dLbl>
              <c:idx val="7"/>
              <c:layout>
                <c:manualLayout>
                  <c:x val="-4.2473620313066347E-2"/>
                  <c:y val="4.1628596031200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18-4C48-AAFA-9E853D998A81}"/>
                </c:ext>
              </c:extLst>
            </c:dLbl>
            <c:dLbl>
              <c:idx val="8"/>
              <c:delete val="1"/>
              <c:extLst>
                <c:ext xmlns:c15="http://schemas.microsoft.com/office/drawing/2012/chart" uri="{CE6537A1-D6FC-4f65-9D91-7224C49458BB}"/>
                <c:ext xmlns:c16="http://schemas.microsoft.com/office/drawing/2014/chart" uri="{C3380CC4-5D6E-409C-BE32-E72D297353CC}">
                  <c16:uniqueId val="{00000009-AD18-4C48-AAFA-9E853D998A8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'Core Slide Template'!$R$10:$R$19</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'Core Slide Template'!$S$10:$S$19</c:f>
              <c:numCache>
                <c:formatCode>General</c:formatCode>
                <c:ptCount val="10"/>
                <c:pt idx="0">
                  <c:v>1277</c:v>
                </c:pt>
                <c:pt idx="1">
                  <c:v>1273</c:v>
                </c:pt>
                <c:pt idx="2">
                  <c:v>1303</c:v>
                </c:pt>
                <c:pt idx="3">
                  <c:v>1375</c:v>
                </c:pt>
                <c:pt idx="4">
                  <c:v>1362</c:v>
                </c:pt>
                <c:pt idx="5">
                  <c:v>1503</c:v>
                </c:pt>
                <c:pt idx="6">
                  <c:v>1463</c:v>
                </c:pt>
                <c:pt idx="7">
                  <c:v>1358</c:v>
                </c:pt>
                <c:pt idx="8">
                  <c:v>1436</c:v>
                </c:pt>
                <c:pt idx="9">
                  <c:v>1412</c:v>
                </c:pt>
              </c:numCache>
            </c:numRef>
          </c:val>
          <c:smooth val="0"/>
          <c:extLst>
            <c:ext xmlns:c16="http://schemas.microsoft.com/office/drawing/2014/chart" uri="{C3380CC4-5D6E-409C-BE32-E72D297353CC}">
              <c16:uniqueId val="{0000000A-AD18-4C48-AAFA-9E853D998A81}"/>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093137036848749"/>
          <c:y val="3.7546881107946614E-2"/>
          <c:w val="0.62088520351965293"/>
          <c:h val="0.80068579447128996"/>
        </c:manualLayout>
      </c:layout>
      <c:barChart>
        <c:barDir val="bar"/>
        <c:grouping val="clustered"/>
        <c:varyColors val="0"/>
        <c:ser>
          <c:idx val="0"/>
          <c:order val="0"/>
          <c:tx>
            <c:strRef>
              <c:f>'Core Slide Template'!$Q$315</c:f>
              <c:strCache>
                <c:ptCount val="1"/>
                <c:pt idx="0">
                  <c:v>Rural</c:v>
                </c:pt>
              </c:strCache>
            </c:strRef>
          </c:tx>
          <c:spPr>
            <a:solidFill>
              <a:srgbClr val="267300"/>
            </a:solidFill>
            <a:ln>
              <a:solidFill>
                <a:srgbClr val="2673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Template'!$P$317:$P$321</c:f>
              <c:strCache>
                <c:ptCount val="5"/>
                <c:pt idx="0">
                  <c:v>Firearm</c:v>
                </c:pt>
                <c:pt idx="1">
                  <c:v>Hanging, strangulation, suffocation</c:v>
                </c:pt>
                <c:pt idx="2">
                  <c:v>Poisoning</c:v>
                </c:pt>
                <c:pt idx="3">
                  <c:v>Sharp instrument</c:v>
                </c:pt>
                <c:pt idx="4">
                  <c:v>Other Method</c:v>
                </c:pt>
              </c:strCache>
            </c:strRef>
          </c:cat>
          <c:val>
            <c:numRef>
              <c:f>'Core Slide Template'!$R$317:$R$321</c:f>
              <c:numCache>
                <c:formatCode>General</c:formatCode>
                <c:ptCount val="5"/>
                <c:pt idx="0">
                  <c:v>64.271367998214686</c:v>
                </c:pt>
                <c:pt idx="1">
                  <c:v>19.058245927248382</c:v>
                </c:pt>
                <c:pt idx="2">
                  <c:v>13.166703860745368</c:v>
                </c:pt>
                <c:pt idx="3">
                  <c:v>0.98192367775050204</c:v>
                </c:pt>
                <c:pt idx="4">
                  <c:v>2.5217585360410619</c:v>
                </c:pt>
              </c:numCache>
            </c:numRef>
          </c:val>
          <c:extLst>
            <c:ext xmlns:c16="http://schemas.microsoft.com/office/drawing/2014/chart" uri="{C3380CC4-5D6E-409C-BE32-E72D297353CC}">
              <c16:uniqueId val="{00000000-4A16-450B-B98C-9B3E17876497}"/>
            </c:ext>
          </c:extLst>
        </c:ser>
        <c:ser>
          <c:idx val="1"/>
          <c:order val="1"/>
          <c:tx>
            <c:strRef>
              <c:f>'Core Slide Template'!$S$315</c:f>
              <c:strCache>
                <c:ptCount val="1"/>
                <c:pt idx="0">
                  <c:v>Urban</c:v>
                </c:pt>
              </c:strCache>
            </c:strRef>
          </c:tx>
          <c:spPr>
            <a:solidFill>
              <a:sysClr val="window" lastClr="FFFFFF">
                <a:lumMod val="75000"/>
              </a:sysClr>
            </a:solidFill>
            <a:ln>
              <a:solidFill>
                <a:sysClr val="window" lastClr="FFFFFF">
                  <a:lumMod val="75000"/>
                </a:sys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Template'!$P$317:$P$321</c:f>
              <c:strCache>
                <c:ptCount val="5"/>
                <c:pt idx="0">
                  <c:v>Firearm</c:v>
                </c:pt>
                <c:pt idx="1">
                  <c:v>Hanging, strangulation, suffocation</c:v>
                </c:pt>
                <c:pt idx="2">
                  <c:v>Poisoning</c:v>
                </c:pt>
                <c:pt idx="3">
                  <c:v>Sharp instrument</c:v>
                </c:pt>
                <c:pt idx="4">
                  <c:v>Other Method</c:v>
                </c:pt>
              </c:strCache>
            </c:strRef>
          </c:cat>
          <c:val>
            <c:numRef>
              <c:f>'Core Slide Template'!$T$317:$T$321</c:f>
              <c:numCache>
                <c:formatCode>General</c:formatCode>
                <c:ptCount val="5"/>
                <c:pt idx="0">
                  <c:v>55.266846361185983</c:v>
                </c:pt>
                <c:pt idx="1">
                  <c:v>23.385444743935309</c:v>
                </c:pt>
                <c:pt idx="2">
                  <c:v>15.784366576819405</c:v>
                </c:pt>
                <c:pt idx="3">
                  <c:v>1.7142857142857144</c:v>
                </c:pt>
                <c:pt idx="4">
                  <c:v>3.8490566037735849</c:v>
                </c:pt>
              </c:numCache>
            </c:numRef>
          </c:val>
          <c:extLst>
            <c:ext xmlns:c16="http://schemas.microsoft.com/office/drawing/2014/chart" uri="{C3380CC4-5D6E-409C-BE32-E72D297353CC}">
              <c16:uniqueId val="{00000001-4A16-450B-B98C-9B3E17876497}"/>
            </c:ext>
          </c:extLst>
        </c:ser>
        <c:dLbls>
          <c:dLblPos val="outEnd"/>
          <c:showLegendKey val="0"/>
          <c:showVal val="1"/>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legend>
      <c:legendPos val="r"/>
      <c:layout>
        <c:manualLayout>
          <c:xMode val="edge"/>
          <c:yMode val="edge"/>
          <c:x val="0.81916857961880929"/>
          <c:y val="0.37778884273378482"/>
          <c:w val="0.14023459721366421"/>
          <c:h val="0.113606792024332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53813605396771E-2"/>
          <c:y val="0.15755115098147354"/>
          <c:w val="0.89769225981139711"/>
          <c:h val="0.57700945276577265"/>
        </c:manualLayout>
      </c:layout>
      <c:barChart>
        <c:barDir val="col"/>
        <c:grouping val="clustered"/>
        <c:varyColors val="0"/>
        <c:ser>
          <c:idx val="0"/>
          <c:order val="0"/>
          <c:tx>
            <c:strRef>
              <c:f>'Core Slide Template'!$S$357</c:f>
              <c:strCache>
                <c:ptCount val="1"/>
                <c:pt idx="0">
                  <c:v>Rural</c:v>
                </c:pt>
              </c:strCache>
            </c:strRef>
          </c:tx>
          <c:spPr>
            <a:solidFill>
              <a:srgbClr val="267300"/>
            </a:solidFill>
            <a:ln>
              <a:solidFill>
                <a:srgbClr val="2673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Template'!$S$358:$S$366</c:f>
              <c:numCache>
                <c:formatCode>0.0</c:formatCode>
                <c:ptCount val="9"/>
                <c:pt idx="0">
                  <c:v>51.97</c:v>
                </c:pt>
                <c:pt idx="1">
                  <c:v>51.43</c:v>
                </c:pt>
                <c:pt idx="2">
                  <c:v>40.54</c:v>
                </c:pt>
                <c:pt idx="3">
                  <c:v>32.67</c:v>
                </c:pt>
                <c:pt idx="4">
                  <c:v>25.58</c:v>
                </c:pt>
                <c:pt idx="5">
                  <c:v>27</c:v>
                </c:pt>
                <c:pt idx="6">
                  <c:v>27.14</c:v>
                </c:pt>
                <c:pt idx="7">
                  <c:v>34.119999999999997</c:v>
                </c:pt>
                <c:pt idx="8">
                  <c:v>13.82</c:v>
                </c:pt>
              </c:numCache>
            </c:numRef>
          </c:val>
          <c:extLst>
            <c:ext xmlns:c16="http://schemas.microsoft.com/office/drawing/2014/chart" uri="{C3380CC4-5D6E-409C-BE32-E72D297353CC}">
              <c16:uniqueId val="{00000000-8F2C-40BB-B5B4-6C6041CF43AD}"/>
            </c:ext>
          </c:extLst>
        </c:ser>
        <c:ser>
          <c:idx val="1"/>
          <c:order val="1"/>
          <c:tx>
            <c:strRef>
              <c:f>'Core Slide Template'!$T$357</c:f>
              <c:strCache>
                <c:ptCount val="1"/>
                <c:pt idx="0">
                  <c:v>Urban</c:v>
                </c:pt>
              </c:strCache>
            </c:strRef>
          </c:tx>
          <c:spPr>
            <a:solidFill>
              <a:sysClr val="window" lastClr="FFFFFF">
                <a:lumMod val="75000"/>
              </a:sysClr>
            </a:solidFill>
            <a:ln>
              <a:solidFill>
                <a:sysClr val="window" lastClr="FFFFFF">
                  <a:lumMod val="75000"/>
                </a:sysClr>
              </a:solid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Template'!$T$358:$T$366</c:f>
              <c:numCache>
                <c:formatCode>0.0</c:formatCode>
                <c:ptCount val="9"/>
                <c:pt idx="0">
                  <c:v>54.59</c:v>
                </c:pt>
                <c:pt idx="1">
                  <c:v>53.52</c:v>
                </c:pt>
                <c:pt idx="2">
                  <c:v>41.54</c:v>
                </c:pt>
                <c:pt idx="3">
                  <c:v>32.24</c:v>
                </c:pt>
                <c:pt idx="4">
                  <c:v>23.02</c:v>
                </c:pt>
                <c:pt idx="5">
                  <c:v>32.31</c:v>
                </c:pt>
                <c:pt idx="6">
                  <c:v>26.38</c:v>
                </c:pt>
                <c:pt idx="7">
                  <c:v>35.369999999999997</c:v>
                </c:pt>
                <c:pt idx="8">
                  <c:v>17.899999999999999</c:v>
                </c:pt>
              </c:numCache>
            </c:numRef>
          </c:val>
          <c:extLst>
            <c:ext xmlns:c16="http://schemas.microsoft.com/office/drawing/2014/chart" uri="{C3380CC4-5D6E-409C-BE32-E72D297353CC}">
              <c16:uniqueId val="{00000001-8F2C-40BB-B5B4-6C6041CF43AD}"/>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8272450284548811"/>
          <c:y val="0.10324983555544309"/>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35019357278656E-2"/>
          <c:y val="0.13489044207958123"/>
          <c:w val="0.89668514910383712"/>
          <c:h val="0.65568624723027535"/>
        </c:manualLayout>
      </c:layout>
      <c:lineChart>
        <c:grouping val="standard"/>
        <c:varyColors val="0"/>
        <c:ser>
          <c:idx val="0"/>
          <c:order val="0"/>
          <c:spPr>
            <a:ln w="50800" cap="rnd">
              <a:solidFill>
                <a:srgbClr val="52849C"/>
              </a:solidFill>
              <a:prstDash val="solid"/>
              <a:round/>
            </a:ln>
            <a:effectLst/>
          </c:spPr>
          <c:marker>
            <c:symbol val="circle"/>
            <c:size val="9"/>
            <c:spPr>
              <a:solidFill>
                <a:srgbClr val="52849C"/>
              </a:solidFill>
              <a:ln w="9525">
                <a:noFill/>
              </a:ln>
              <a:effectLst/>
            </c:spPr>
          </c:marker>
          <c:dPt>
            <c:idx val="6"/>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1-520A-43E6-B131-5411A3E368E3}"/>
              </c:ext>
            </c:extLst>
          </c:dPt>
          <c:dPt>
            <c:idx val="7"/>
            <c:marker>
              <c:symbol val="circle"/>
              <c:size val="9"/>
              <c:spPr>
                <a:solidFill>
                  <a:srgbClr val="52849C"/>
                </a:solidFill>
                <a:ln w="9525">
                  <a:noFill/>
                </a:ln>
                <a:effectLst/>
              </c:spPr>
            </c:marker>
            <c:bubble3D val="0"/>
            <c:spPr>
              <a:ln w="50800" cap="rnd">
                <a:solidFill>
                  <a:srgbClr val="52849C"/>
                </a:solidFill>
                <a:prstDash val="sysDash"/>
                <a:round/>
              </a:ln>
              <a:effectLst/>
            </c:spPr>
            <c:extLst>
              <c:ext xmlns:c16="http://schemas.microsoft.com/office/drawing/2014/chart" uri="{C3380CC4-5D6E-409C-BE32-E72D297353CC}">
                <c16:uniqueId val="{00000003-520A-43E6-B131-5411A3E368E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'Core Slide Template'!$T$437:$T$443</c:f>
              <c:numCache>
                <c:formatCode>General</c:formatCode>
                <c:ptCount val="7"/>
                <c:pt idx="0">
                  <c:v>2016</c:v>
                </c:pt>
                <c:pt idx="1">
                  <c:v>2017</c:v>
                </c:pt>
                <c:pt idx="2">
                  <c:v>2018</c:v>
                </c:pt>
                <c:pt idx="3">
                  <c:v>2019</c:v>
                </c:pt>
                <c:pt idx="4">
                  <c:v>2020</c:v>
                </c:pt>
                <c:pt idx="5">
                  <c:v>2021</c:v>
                </c:pt>
                <c:pt idx="6">
                  <c:v>2022</c:v>
                </c:pt>
              </c:numCache>
            </c:numRef>
          </c:cat>
          <c:val>
            <c:numRef>
              <c:f>'Core Slide Template'!$R$437:$R$443</c:f>
              <c:numCache>
                <c:formatCode>General</c:formatCode>
                <c:ptCount val="7"/>
                <c:pt idx="0">
                  <c:v>3905</c:v>
                </c:pt>
                <c:pt idx="1">
                  <c:v>3693</c:v>
                </c:pt>
                <c:pt idx="2">
                  <c:v>3409</c:v>
                </c:pt>
                <c:pt idx="3">
                  <c:v>3310</c:v>
                </c:pt>
                <c:pt idx="4">
                  <c:v>2998</c:v>
                </c:pt>
                <c:pt idx="5">
                  <c:v>3120</c:v>
                </c:pt>
                <c:pt idx="6">
                  <c:v>2973</c:v>
                </c:pt>
              </c:numCache>
            </c:numRef>
          </c:val>
          <c:smooth val="0"/>
          <c:extLst>
            <c:ext xmlns:c16="http://schemas.microsoft.com/office/drawing/2014/chart" uri="{C3380CC4-5D6E-409C-BE32-E72D297353CC}">
              <c16:uniqueId val="{00000004-520A-43E6-B131-5411A3E368E3}"/>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311441307292101"/>
          <c:h val="0.676396732543681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8205-4A15-A566-3358971911B4}"/>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8205-4A15-A566-3358971911B4}"/>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8205-4A15-A566-3358971911B4}"/>
              </c:ext>
            </c:extLst>
          </c:dPt>
          <c:dPt>
            <c:idx val="3"/>
            <c:invertIfNegative val="0"/>
            <c:bubble3D val="0"/>
            <c:spPr>
              <a:solidFill>
                <a:srgbClr val="4F81BD"/>
              </a:solidFill>
              <a:ln>
                <a:noFill/>
              </a:ln>
              <a:effectLst/>
            </c:spPr>
            <c:extLst>
              <c:ext xmlns:c16="http://schemas.microsoft.com/office/drawing/2014/chart" uri="{C3380CC4-5D6E-409C-BE32-E72D297353CC}">
                <c16:uniqueId val="{00000007-8205-4A15-A566-3358971911B4}"/>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8205-4A15-A566-3358971911B4}"/>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8205-4A15-A566-3358971911B4}"/>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8205-4A15-A566-3358971911B4}"/>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8205-4A15-A566-3358971911B4}"/>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8205-4A15-A566-3358971911B4}"/>
              </c:ext>
            </c:extLst>
          </c:dPt>
          <c:dPt>
            <c:idx val="9"/>
            <c:invertIfNegative val="0"/>
            <c:bubble3D val="0"/>
            <c:spPr>
              <a:solidFill>
                <a:srgbClr val="FFC000"/>
              </a:solidFill>
              <a:ln>
                <a:noFill/>
              </a:ln>
              <a:effectLst/>
            </c:spPr>
            <c:extLst>
              <c:ext xmlns:c16="http://schemas.microsoft.com/office/drawing/2014/chart" uri="{C3380CC4-5D6E-409C-BE32-E72D297353CC}">
                <c16:uniqueId val="{00000013-8205-4A15-A566-3358971911B4}"/>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8205-4A15-A566-3358971911B4}"/>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8205-4A15-A566-3358971911B4}"/>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8205-4A15-A566-3358971911B4}"/>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8205-4A15-A566-3358971911B4}"/>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8205-4A15-A566-3358971911B4}"/>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Template'!$Q$476:$Q$489</c:f>
              <c:strCache>
                <c:ptCount val="14"/>
                <c:pt idx="0">
                  <c:v>Male</c:v>
                </c:pt>
                <c:pt idx="1">
                  <c:v>Female</c:v>
                </c:pt>
                <c:pt idx="3">
                  <c:v>White NH</c:v>
                </c:pt>
                <c:pt idx="4">
                  <c:v>Black NH</c:v>
                </c:pt>
                <c:pt idx="5">
                  <c:v>AI/AN NH</c:v>
                </c:pt>
                <c:pt idx="6">
                  <c:v>Asian NH</c:v>
                </c:pt>
                <c:pt idx="7">
                  <c:v>Hispanic</c:v>
                </c:pt>
                <c:pt idx="9">
                  <c:v>0-18</c:v>
                </c:pt>
                <c:pt idx="10">
                  <c:v>19-24</c:v>
                </c:pt>
                <c:pt idx="11">
                  <c:v>25-44</c:v>
                </c:pt>
                <c:pt idx="12">
                  <c:v>45-64</c:v>
                </c:pt>
                <c:pt idx="13">
                  <c:v>65+</c:v>
                </c:pt>
              </c:strCache>
            </c:strRef>
          </c:cat>
          <c:val>
            <c:numRef>
              <c:f>'Core Slide Template'!$T$476:$T$489</c:f>
              <c:numCache>
                <c:formatCode>General</c:formatCode>
                <c:ptCount val="14"/>
                <c:pt idx="0">
                  <c:v>16.642647025236428</c:v>
                </c:pt>
                <c:pt idx="1">
                  <c:v>22.020400456618283</c:v>
                </c:pt>
                <c:pt idx="3">
                  <c:v>20.874999516861948</c:v>
                </c:pt>
                <c:pt idx="4">
                  <c:v>16.481556516511326</c:v>
                </c:pt>
                <c:pt idx="5">
                  <c:v>18.612122358520054</c:v>
                </c:pt>
                <c:pt idx="6">
                  <c:v>7.7873623893642456</c:v>
                </c:pt>
                <c:pt idx="7">
                  <c:v>13.961707779829561</c:v>
                </c:pt>
                <c:pt idx="9">
                  <c:v>30.14972428770961</c:v>
                </c:pt>
                <c:pt idx="10">
                  <c:v>24.149758602352122</c:v>
                </c:pt>
                <c:pt idx="11">
                  <c:v>21.493111363539953</c:v>
                </c:pt>
                <c:pt idx="12">
                  <c:v>17.502789178941836</c:v>
                </c:pt>
                <c:pt idx="13">
                  <c:v>8.6016269650441952</c:v>
                </c:pt>
              </c:numCache>
            </c:numRef>
          </c:val>
          <c:extLst>
            <c:ext xmlns:c16="http://schemas.microsoft.com/office/drawing/2014/chart" uri="{C3380CC4-5D6E-409C-BE32-E72D297353CC}">
              <c16:uniqueId val="{0000001E-8205-4A15-A566-3358971911B4}"/>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35"/>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'Core Slide Template'!$S$734</c:f>
              <c:strCache>
                <c:ptCount val="1"/>
                <c:pt idx="0">
                  <c:v>Male</c:v>
                </c:pt>
              </c:strCache>
            </c:strRef>
          </c:tx>
          <c:spPr>
            <a:solidFill>
              <a:srgbClr val="2F7F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Template'!$R$735:$R$739</c:f>
              <c:strCache>
                <c:ptCount val="5"/>
                <c:pt idx="0">
                  <c:v>Firearm</c:v>
                </c:pt>
                <c:pt idx="1">
                  <c:v>Poisoning</c:v>
                </c:pt>
                <c:pt idx="2">
                  <c:v>Cut/Pierce </c:v>
                </c:pt>
                <c:pt idx="3">
                  <c:v>Suffocation</c:v>
                </c:pt>
                <c:pt idx="4">
                  <c:v>Other Mechanism</c:v>
                </c:pt>
              </c:strCache>
            </c:strRef>
          </c:cat>
          <c:val>
            <c:numRef>
              <c:f>'Core Slide Template'!$S$735:$S$739</c:f>
              <c:numCache>
                <c:formatCode>0.0%</c:formatCode>
                <c:ptCount val="5"/>
                <c:pt idx="0">
                  <c:v>7.3165551661888081E-2</c:v>
                </c:pt>
                <c:pt idx="1">
                  <c:v>0.77583094403737918</c:v>
                </c:pt>
                <c:pt idx="2">
                  <c:v>6.8068386959753632E-2</c:v>
                </c:pt>
                <c:pt idx="3">
                  <c:v>7.1147923967293195E-3</c:v>
                </c:pt>
                <c:pt idx="4">
                  <c:v>6.6581713921631092E-2</c:v>
                </c:pt>
              </c:numCache>
            </c:numRef>
          </c:val>
          <c:extLst>
            <c:ext xmlns:c16="http://schemas.microsoft.com/office/drawing/2014/chart" uri="{C3380CC4-5D6E-409C-BE32-E72D297353CC}">
              <c16:uniqueId val="{00000000-969F-42F6-8F49-88F8CE276A5C}"/>
            </c:ext>
          </c:extLst>
        </c:ser>
        <c:ser>
          <c:idx val="1"/>
          <c:order val="1"/>
          <c:tx>
            <c:strRef>
              <c:f>'Core Slide Template'!$T$734</c:f>
              <c:strCache>
                <c:ptCount val="1"/>
                <c:pt idx="0">
                  <c:v>Female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Template'!$R$735:$R$739</c:f>
              <c:strCache>
                <c:ptCount val="5"/>
                <c:pt idx="0">
                  <c:v>Firearm</c:v>
                </c:pt>
                <c:pt idx="1">
                  <c:v>Poisoning</c:v>
                </c:pt>
                <c:pt idx="2">
                  <c:v>Cut/Pierce </c:v>
                </c:pt>
                <c:pt idx="3">
                  <c:v>Suffocation</c:v>
                </c:pt>
                <c:pt idx="4">
                  <c:v>Other Mechanism</c:v>
                </c:pt>
              </c:strCache>
            </c:strRef>
          </c:cat>
          <c:val>
            <c:numRef>
              <c:f>'Core Slide Template'!$T$735:$T$739</c:f>
              <c:numCache>
                <c:formatCode>0.0%</c:formatCode>
                <c:ptCount val="5"/>
                <c:pt idx="0">
                  <c:v>1.0715051075076792E-2</c:v>
                </c:pt>
                <c:pt idx="1">
                  <c:v>0.93020930066433316</c:v>
                </c:pt>
                <c:pt idx="2">
                  <c:v>1.9572826630473605E-2</c:v>
                </c:pt>
                <c:pt idx="3">
                  <c:v>1.2143724551753696E-2</c:v>
                </c:pt>
                <c:pt idx="4">
                  <c:v>2.314451032216587E-2</c:v>
                </c:pt>
              </c:numCache>
            </c:numRef>
          </c:val>
          <c:extLst>
            <c:ext xmlns:c16="http://schemas.microsoft.com/office/drawing/2014/chart" uri="{C3380CC4-5D6E-409C-BE32-E72D297353CC}">
              <c16:uniqueId val="{00000001-969F-42F6-8F49-88F8CE276A5C}"/>
            </c:ext>
          </c:extLst>
        </c:ser>
        <c:dLbls>
          <c:dLblPos val="outEnd"/>
          <c:showLegendKey val="0"/>
          <c:showVal val="1"/>
          <c:showCatName val="0"/>
          <c:showSerName val="0"/>
          <c:showPercent val="0"/>
          <c:showBubbleSize val="0"/>
        </c:dLbls>
        <c:gapWidth val="29"/>
        <c:axId val="943908768"/>
        <c:axId val="943909128"/>
      </c:barChart>
      <c:catAx>
        <c:axId val="94390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3909128"/>
        <c:crosses val="autoZero"/>
        <c:auto val="1"/>
        <c:lblAlgn val="ctr"/>
        <c:lblOffset val="100"/>
        <c:noMultiLvlLbl val="0"/>
      </c:catAx>
      <c:valAx>
        <c:axId val="943909128"/>
        <c:scaling>
          <c:orientation val="minMax"/>
        </c:scaling>
        <c:delete val="1"/>
        <c:axPos val="t"/>
        <c:numFmt formatCode="0.0%" sourceLinked="1"/>
        <c:majorTickMark val="none"/>
        <c:minorTickMark val="none"/>
        <c:tickLblPos val="nextTo"/>
        <c:crossAx val="943908768"/>
        <c:crosses val="autoZero"/>
        <c:crossBetween val="between"/>
      </c:valAx>
      <c:spPr>
        <a:noFill/>
        <a:ln>
          <a:noFill/>
        </a:ln>
        <a:effectLst/>
      </c:spPr>
    </c:plotArea>
    <c:legend>
      <c:legendPos val="b"/>
      <c:layout>
        <c:manualLayout>
          <c:xMode val="edge"/>
          <c:yMode val="edge"/>
          <c:x val="0.70073157280323728"/>
          <c:y val="0.78410095754484521"/>
          <c:w val="0.19068446566189215"/>
          <c:h val="7.0898395858988439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2461914293632E-2"/>
          <c:y val="0.10370996890337704"/>
          <c:w val="0.88712776435796736"/>
          <c:h val="0.68686668430288544"/>
        </c:manualLayout>
      </c:layout>
      <c:lineChart>
        <c:grouping val="standard"/>
        <c:varyColors val="0"/>
        <c:ser>
          <c:idx val="0"/>
          <c:order val="0"/>
          <c:spPr>
            <a:ln w="50800" cap="rnd">
              <a:solidFill>
                <a:srgbClr val="17375E"/>
              </a:solidFill>
              <a:prstDash val="solid"/>
              <a:round/>
            </a:ln>
            <a:effectLst/>
          </c:spPr>
          <c:marker>
            <c:symbol val="circle"/>
            <c:size val="9"/>
            <c:spPr>
              <a:solidFill>
                <a:srgbClr val="17375E"/>
              </a:solidFill>
              <a:ln w="9525">
                <a:noFill/>
              </a:ln>
              <a:effectLst/>
            </c:spPr>
          </c:marker>
          <c:dPt>
            <c:idx val="6"/>
            <c:marker>
              <c:symbol val="circle"/>
              <c:size val="9"/>
              <c:spPr>
                <a:solidFill>
                  <a:srgbClr val="17375E"/>
                </a:solidFill>
                <a:ln w="9525">
                  <a:noFill/>
                </a:ln>
                <a:effectLst/>
              </c:spPr>
            </c:marker>
            <c:bubble3D val="0"/>
            <c:spPr>
              <a:ln w="50800" cap="rnd">
                <a:solidFill>
                  <a:srgbClr val="17375E"/>
                </a:solidFill>
                <a:prstDash val="solid"/>
                <a:round/>
              </a:ln>
              <a:effectLst/>
            </c:spPr>
            <c:extLst>
              <c:ext xmlns:c16="http://schemas.microsoft.com/office/drawing/2014/chart" uri="{C3380CC4-5D6E-409C-BE32-E72D297353CC}">
                <c16:uniqueId val="{00000001-15D8-4D28-802F-D25C0B53B07F}"/>
              </c:ext>
            </c:extLst>
          </c:dPt>
          <c:dLbls>
            <c:dLbl>
              <c:idx val="1"/>
              <c:layout>
                <c:manualLayout>
                  <c:x val="-6.4671479042921726E-2"/>
                  <c:y val="-4.6475207983993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D8-4D28-802F-D25C0B53B07F}"/>
                </c:ext>
              </c:extLst>
            </c:dLbl>
            <c:dLbl>
              <c:idx val="4"/>
              <c:layout>
                <c:manualLayout>
                  <c:x val="-5.3751591180868231E-2"/>
                  <c:y val="3.83992725623141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D8-4D28-802F-D25C0B53B07F}"/>
                </c:ext>
              </c:extLst>
            </c:dLbl>
            <c:dLbl>
              <c:idx val="5"/>
              <c:layout>
                <c:manualLayout>
                  <c:x val="-1.0841330329474061E-2"/>
                  <c:y val="2.5539502782570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D8-4D28-802F-D25C0B53B07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'Core Slide Template'!$T$513:$T$519</c:f>
              <c:numCache>
                <c:formatCode>General</c:formatCode>
                <c:ptCount val="7"/>
                <c:pt idx="0">
                  <c:v>2016</c:v>
                </c:pt>
                <c:pt idx="1">
                  <c:v>2017</c:v>
                </c:pt>
                <c:pt idx="2">
                  <c:v>2018</c:v>
                </c:pt>
                <c:pt idx="3">
                  <c:v>2019</c:v>
                </c:pt>
                <c:pt idx="4">
                  <c:v>2020</c:v>
                </c:pt>
                <c:pt idx="5">
                  <c:v>2021</c:v>
                </c:pt>
                <c:pt idx="6">
                  <c:v>2022</c:v>
                </c:pt>
              </c:numCache>
            </c:numRef>
          </c:cat>
          <c:val>
            <c:numRef>
              <c:f>'Core Slide Template'!$R$513:$R$519</c:f>
              <c:numCache>
                <c:formatCode>General</c:formatCode>
                <c:ptCount val="7"/>
                <c:pt idx="0">
                  <c:v>11465</c:v>
                </c:pt>
                <c:pt idx="1">
                  <c:v>11574</c:v>
                </c:pt>
                <c:pt idx="2">
                  <c:v>12061</c:v>
                </c:pt>
                <c:pt idx="3">
                  <c:v>12101</c:v>
                </c:pt>
                <c:pt idx="4">
                  <c:v>11106</c:v>
                </c:pt>
                <c:pt idx="5">
                  <c:v>11573</c:v>
                </c:pt>
                <c:pt idx="6">
                  <c:v>12402</c:v>
                </c:pt>
              </c:numCache>
            </c:numRef>
          </c:val>
          <c:smooth val="0"/>
          <c:extLst>
            <c:ext xmlns:c16="http://schemas.microsoft.com/office/drawing/2014/chart" uri="{C3380CC4-5D6E-409C-BE32-E72D297353CC}">
              <c16:uniqueId val="{00000002-15D8-4D28-802F-D25C0B53B07F}"/>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24777241965891E-2"/>
          <c:y val="9.4593966803738161E-2"/>
          <c:w val="0.92017522275803421"/>
          <c:h val="0.64694762915437387"/>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DA1F-4E13-BEE6-61DF0E832D50}"/>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DA1F-4E13-BEE6-61DF0E832D50}"/>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DA1F-4E13-BEE6-61DF0E832D50}"/>
              </c:ext>
            </c:extLst>
          </c:dPt>
          <c:dPt>
            <c:idx val="3"/>
            <c:invertIfNegative val="0"/>
            <c:bubble3D val="0"/>
            <c:spPr>
              <a:solidFill>
                <a:srgbClr val="4F81BD"/>
              </a:solidFill>
              <a:ln>
                <a:noFill/>
              </a:ln>
              <a:effectLst/>
            </c:spPr>
            <c:extLst>
              <c:ext xmlns:c16="http://schemas.microsoft.com/office/drawing/2014/chart" uri="{C3380CC4-5D6E-409C-BE32-E72D297353CC}">
                <c16:uniqueId val="{00000007-DA1F-4E13-BEE6-61DF0E832D50}"/>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DA1F-4E13-BEE6-61DF0E832D50}"/>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DA1F-4E13-BEE6-61DF0E832D50}"/>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DA1F-4E13-BEE6-61DF0E832D50}"/>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DA1F-4E13-BEE6-61DF0E832D50}"/>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DA1F-4E13-BEE6-61DF0E832D50}"/>
              </c:ext>
            </c:extLst>
          </c:dPt>
          <c:dPt>
            <c:idx val="9"/>
            <c:invertIfNegative val="0"/>
            <c:bubble3D val="0"/>
            <c:spPr>
              <a:solidFill>
                <a:srgbClr val="FFC000"/>
              </a:solidFill>
              <a:ln>
                <a:noFill/>
              </a:ln>
              <a:effectLst/>
            </c:spPr>
            <c:extLst>
              <c:ext xmlns:c16="http://schemas.microsoft.com/office/drawing/2014/chart" uri="{C3380CC4-5D6E-409C-BE32-E72D297353CC}">
                <c16:uniqueId val="{00000013-DA1F-4E13-BEE6-61DF0E832D50}"/>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DA1F-4E13-BEE6-61DF0E832D50}"/>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DA1F-4E13-BEE6-61DF0E832D50}"/>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DA1F-4E13-BEE6-61DF0E832D50}"/>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DA1F-4E13-BEE6-61DF0E832D50}"/>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DA1F-4E13-BEE6-61DF0E832D50}"/>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Template'!$Q$552:$Q$566</c:f>
              <c:strCache>
                <c:ptCount val="15"/>
                <c:pt idx="0">
                  <c:v>Male</c:v>
                </c:pt>
                <c:pt idx="1">
                  <c:v>Female</c:v>
                </c:pt>
                <c:pt idx="3">
                  <c:v>Hispanic</c:v>
                </c:pt>
                <c:pt idx="4">
                  <c:v>Non-
Hispanic</c:v>
                </c:pt>
                <c:pt idx="5">
                  <c:v>White</c:v>
                </c:pt>
                <c:pt idx="6">
                  <c:v>Black</c:v>
                </c:pt>
                <c:pt idx="7">
                  <c:v>American
Indian</c:v>
                </c:pt>
                <c:pt idx="8">
                  <c:v>Asian</c:v>
                </c:pt>
                <c:pt idx="10">
                  <c:v>0-18</c:v>
                </c:pt>
                <c:pt idx="11">
                  <c:v>19-24</c:v>
                </c:pt>
                <c:pt idx="12">
                  <c:v>25-44</c:v>
                </c:pt>
                <c:pt idx="13">
                  <c:v>45-64</c:v>
                </c:pt>
                <c:pt idx="14">
                  <c:v>65+</c:v>
                </c:pt>
              </c:strCache>
            </c:strRef>
          </c:cat>
          <c:val>
            <c:numRef>
              <c:f>'Core Slide Template'!$T$552:$T$566</c:f>
              <c:numCache>
                <c:formatCode>General</c:formatCode>
                <c:ptCount val="15"/>
                <c:pt idx="0">
                  <c:v>52.93164587566185</c:v>
                </c:pt>
                <c:pt idx="1">
                  <c:v>79.413006036051598</c:v>
                </c:pt>
                <c:pt idx="3">
                  <c:v>49.516619922055717</c:v>
                </c:pt>
                <c:pt idx="4">
                  <c:v>56.927839831497977</c:v>
                </c:pt>
                <c:pt idx="5">
                  <c:v>60.925915988829445</c:v>
                </c:pt>
                <c:pt idx="6">
                  <c:v>69.936930989136428</c:v>
                </c:pt>
                <c:pt idx="7">
                  <c:v>44.533494688759099</c:v>
                </c:pt>
                <c:pt idx="8">
                  <c:v>21.752977066253461</c:v>
                </c:pt>
                <c:pt idx="10">
                  <c:v>150.71498157881283</c:v>
                </c:pt>
                <c:pt idx="11">
                  <c:v>111.00188459825043</c:v>
                </c:pt>
                <c:pt idx="12">
                  <c:v>71.541895070253247</c:v>
                </c:pt>
                <c:pt idx="13">
                  <c:v>40.078687560777482</c:v>
                </c:pt>
                <c:pt idx="14">
                  <c:v>16.046309952333907</c:v>
                </c:pt>
              </c:numCache>
            </c:numRef>
          </c:val>
          <c:extLst>
            <c:ext xmlns:c16="http://schemas.microsoft.com/office/drawing/2014/chart" uri="{C3380CC4-5D6E-409C-BE32-E72D297353CC}">
              <c16:uniqueId val="{0000001E-DA1F-4E13-BEE6-61DF0E832D50}"/>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16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8171410146448"/>
          <c:y val="3.4777638451471506E-2"/>
          <c:w val="0.82501567241776241"/>
          <c:h val="0.95178982051868055"/>
        </c:manualLayout>
      </c:layout>
      <c:barChart>
        <c:barDir val="bar"/>
        <c:grouping val="clustered"/>
        <c:varyColors val="0"/>
        <c:ser>
          <c:idx val="0"/>
          <c:order val="0"/>
          <c:tx>
            <c:strRef>
              <c:f>'Core Slide Template'!$S$698</c:f>
              <c:strCache>
                <c:ptCount val="1"/>
                <c:pt idx="0">
                  <c:v>Male</c:v>
                </c:pt>
              </c:strCache>
            </c:strRef>
          </c:tx>
          <c:spPr>
            <a:solidFill>
              <a:srgbClr val="2F7F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Template'!$R$699:$R$703</c:f>
              <c:strCache>
                <c:ptCount val="5"/>
                <c:pt idx="0">
                  <c:v>Firearm</c:v>
                </c:pt>
                <c:pt idx="1">
                  <c:v>Poisoning</c:v>
                </c:pt>
                <c:pt idx="2">
                  <c:v>Cut/Pierce </c:v>
                </c:pt>
                <c:pt idx="3">
                  <c:v>Suffocation</c:v>
                </c:pt>
                <c:pt idx="4">
                  <c:v>Other Mechanism</c:v>
                </c:pt>
              </c:strCache>
            </c:strRef>
          </c:cat>
          <c:val>
            <c:numRef>
              <c:f>'Core Slide Template'!$S$699:$S$703</c:f>
              <c:numCache>
                <c:formatCode>0.0%</c:formatCode>
                <c:ptCount val="5"/>
                <c:pt idx="0">
                  <c:v>1.6522210184182016E-2</c:v>
                </c:pt>
                <c:pt idx="1">
                  <c:v>0.65338182943816747</c:v>
                </c:pt>
                <c:pt idx="2">
                  <c:v>0.18797399783315277</c:v>
                </c:pt>
                <c:pt idx="3">
                  <c:v>2.1900634576690916E-2</c:v>
                </c:pt>
                <c:pt idx="4">
                  <c:v>0.11670020120724346</c:v>
                </c:pt>
              </c:numCache>
            </c:numRef>
          </c:val>
          <c:extLst>
            <c:ext xmlns:c16="http://schemas.microsoft.com/office/drawing/2014/chart" uri="{C3380CC4-5D6E-409C-BE32-E72D297353CC}">
              <c16:uniqueId val="{00000000-DB87-4E6C-B79D-E77521EB18C8}"/>
            </c:ext>
          </c:extLst>
        </c:ser>
        <c:ser>
          <c:idx val="1"/>
          <c:order val="1"/>
          <c:tx>
            <c:strRef>
              <c:f>'Core Slide Template'!$T$698</c:f>
              <c:strCache>
                <c:ptCount val="1"/>
                <c:pt idx="0">
                  <c:v>Female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Template'!$R$699:$R$703</c:f>
              <c:strCache>
                <c:ptCount val="5"/>
                <c:pt idx="0">
                  <c:v>Firearm</c:v>
                </c:pt>
                <c:pt idx="1">
                  <c:v>Poisoning</c:v>
                </c:pt>
                <c:pt idx="2">
                  <c:v>Cut/Pierce </c:v>
                </c:pt>
                <c:pt idx="3">
                  <c:v>Suffocation</c:v>
                </c:pt>
                <c:pt idx="4">
                  <c:v>Other Mechanism</c:v>
                </c:pt>
              </c:strCache>
            </c:strRef>
          </c:cat>
          <c:val>
            <c:numRef>
              <c:f>'Core Slide Template'!$T$699:$T$703</c:f>
              <c:numCache>
                <c:formatCode>0.0%</c:formatCode>
                <c:ptCount val="5"/>
                <c:pt idx="0">
                  <c:v>1.9546970219615958E-3</c:v>
                </c:pt>
                <c:pt idx="1">
                  <c:v>0.75064964930435785</c:v>
                </c:pt>
                <c:pt idx="2">
                  <c:v>0.18065999770035646</c:v>
                </c:pt>
                <c:pt idx="3">
                  <c:v>4.4843049327354259E-3</c:v>
                </c:pt>
                <c:pt idx="4">
                  <c:v>6.1032539956306774E-2</c:v>
                </c:pt>
              </c:numCache>
            </c:numRef>
          </c:val>
          <c:extLst>
            <c:ext xmlns:c16="http://schemas.microsoft.com/office/drawing/2014/chart" uri="{C3380CC4-5D6E-409C-BE32-E72D297353CC}">
              <c16:uniqueId val="{00000001-DB87-4E6C-B79D-E77521EB18C8}"/>
            </c:ext>
          </c:extLst>
        </c:ser>
        <c:dLbls>
          <c:dLblPos val="outEnd"/>
          <c:showLegendKey val="0"/>
          <c:showVal val="1"/>
          <c:showCatName val="0"/>
          <c:showSerName val="0"/>
          <c:showPercent val="0"/>
          <c:showBubbleSize val="0"/>
        </c:dLbls>
        <c:gapWidth val="50"/>
        <c:axId val="924442792"/>
        <c:axId val="924442072"/>
      </c:barChart>
      <c:catAx>
        <c:axId val="924442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24442072"/>
        <c:crosses val="autoZero"/>
        <c:auto val="1"/>
        <c:lblAlgn val="ctr"/>
        <c:lblOffset val="100"/>
        <c:noMultiLvlLbl val="0"/>
      </c:catAx>
      <c:valAx>
        <c:axId val="924442072"/>
        <c:scaling>
          <c:orientation val="minMax"/>
        </c:scaling>
        <c:delete val="1"/>
        <c:axPos val="t"/>
        <c:numFmt formatCode="0.0%" sourceLinked="1"/>
        <c:majorTickMark val="none"/>
        <c:minorTickMark val="none"/>
        <c:tickLblPos val="nextTo"/>
        <c:crossAx val="924442792"/>
        <c:crosses val="autoZero"/>
        <c:crossBetween val="between"/>
      </c:valAx>
      <c:spPr>
        <a:noFill/>
        <a:ln>
          <a:noFill/>
        </a:ln>
        <a:effectLst/>
      </c:spPr>
    </c:plotArea>
    <c:legend>
      <c:legendPos val="b"/>
      <c:layout>
        <c:manualLayout>
          <c:xMode val="edge"/>
          <c:yMode val="edge"/>
          <c:x val="0.75353485413591059"/>
          <c:y val="0.87843016339121116"/>
          <c:w val="0.19722445365112631"/>
          <c:h val="6.571099630208379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t>Experienced</a:t>
            </a:r>
          </a:p>
          <a:p>
            <a:pPr>
              <a:defRPr sz="2000"/>
            </a:pPr>
            <a:r>
              <a:rPr lang="en-US" sz="2000" dirty="0">
                <a:solidFill>
                  <a:srgbClr val="4BACC6"/>
                </a:solidFill>
              </a:rPr>
              <a:t>Frequent Mental Distress</a:t>
            </a:r>
            <a:r>
              <a:rPr lang="en-US" sz="2000" dirty="0"/>
              <a:t>*</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dPt>
            <c:idx val="0"/>
            <c:bubble3D val="0"/>
            <c:spPr>
              <a:solidFill>
                <a:srgbClr val="4BACC6"/>
              </a:solidFill>
              <a:ln w="19050">
                <a:solidFill>
                  <a:schemeClr val="lt1"/>
                </a:solidFill>
              </a:ln>
              <a:effectLst/>
            </c:spPr>
            <c:extLst>
              <c:ext xmlns:c16="http://schemas.microsoft.com/office/drawing/2014/chart" uri="{C3380CC4-5D6E-409C-BE32-E72D297353CC}">
                <c16:uniqueId val="{00000001-E362-4964-83A4-D0AB6E92115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362-4964-83A4-D0AB6E92115F}"/>
              </c:ext>
            </c:extLst>
          </c:dPt>
          <c:cat>
            <c:strRef>
              <c:f>'Core Slide Template'!$S$594:$S$595</c:f>
              <c:strCache>
                <c:ptCount val="2"/>
                <c:pt idx="0">
                  <c:v>Yes</c:v>
                </c:pt>
                <c:pt idx="1">
                  <c:v>No</c:v>
                </c:pt>
              </c:strCache>
            </c:strRef>
          </c:cat>
          <c:val>
            <c:numRef>
              <c:f>'Core Slide Template'!$T$594:$T$595</c:f>
              <c:numCache>
                <c:formatCode>0.0%</c:formatCode>
                <c:ptCount val="2"/>
                <c:pt idx="0">
                  <c:v>0.153</c:v>
                </c:pt>
                <c:pt idx="1">
                  <c:v>0.84699999999999998</c:v>
                </c:pt>
              </c:numCache>
            </c:numRef>
          </c:val>
          <c:extLst>
            <c:ext xmlns:c16="http://schemas.microsoft.com/office/drawing/2014/chart" uri="{C3380CC4-5D6E-409C-BE32-E72D297353CC}">
              <c16:uniqueId val="{00000004-E362-4964-83A4-D0AB6E92115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t>Could Not Do </a:t>
            </a:r>
          </a:p>
          <a:p>
            <a:pPr>
              <a:defRPr sz="2000"/>
            </a:pPr>
            <a:r>
              <a:rPr lang="en-US" sz="2000" dirty="0">
                <a:solidFill>
                  <a:srgbClr val="2F7F95"/>
                </a:solidFill>
              </a:rPr>
              <a:t>Usual Activities</a:t>
            </a:r>
            <a:r>
              <a:rPr lang="en-US" sz="2000" dirty="0">
                <a:solidFill>
                  <a:schemeClr val="tx1"/>
                </a:solidFill>
              </a:rPr>
              <a:t>**</a:t>
            </a:r>
            <a:endParaRPr lang="en-US" sz="2000" dirty="0">
              <a:solidFill>
                <a:srgbClr val="2F7F95"/>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explosion val="1"/>
          <c:dPt>
            <c:idx val="0"/>
            <c:bubble3D val="0"/>
            <c:spPr>
              <a:solidFill>
                <a:srgbClr val="2F7F95"/>
              </a:solidFill>
              <a:ln w="19050">
                <a:solidFill>
                  <a:schemeClr val="lt1"/>
                </a:solidFill>
              </a:ln>
              <a:effectLst/>
            </c:spPr>
            <c:extLst>
              <c:ext xmlns:c16="http://schemas.microsoft.com/office/drawing/2014/chart" uri="{C3380CC4-5D6E-409C-BE32-E72D297353CC}">
                <c16:uniqueId val="{00000001-509A-4532-AA05-5C10D6705D2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09A-4532-AA05-5C10D6705D24}"/>
              </c:ext>
            </c:extLst>
          </c:dPt>
          <c:cat>
            <c:strRef>
              <c:f>'Core Slide Template'!$S$598:$S$599</c:f>
              <c:strCache>
                <c:ptCount val="2"/>
                <c:pt idx="0">
                  <c:v>Yes</c:v>
                </c:pt>
                <c:pt idx="1">
                  <c:v>No</c:v>
                </c:pt>
              </c:strCache>
            </c:strRef>
          </c:cat>
          <c:val>
            <c:numRef>
              <c:f>'Core Slide Template'!$T$598:$T$599</c:f>
              <c:numCache>
                <c:formatCode>0.0%</c:formatCode>
                <c:ptCount val="2"/>
                <c:pt idx="0">
                  <c:v>0.19600000000000001</c:v>
                </c:pt>
                <c:pt idx="1">
                  <c:v>0.80400000000000005</c:v>
                </c:pt>
              </c:numCache>
            </c:numRef>
          </c:val>
          <c:extLst>
            <c:ext xmlns:c16="http://schemas.microsoft.com/office/drawing/2014/chart" uri="{C3380CC4-5D6E-409C-BE32-E72D297353CC}">
              <c16:uniqueId val="{00000004-509A-4532-AA05-5C10D6705D2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09032506612526"/>
          <c:y val="3.7546815490718935E-2"/>
          <c:w val="0.56035679292506235"/>
          <c:h val="0.80068579447128996"/>
        </c:manualLayout>
      </c:layout>
      <c:barChart>
        <c:barDir val="bar"/>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E46C0A"/>
              </a:solidFill>
              <a:ln>
                <a:solidFill>
                  <a:srgbClr val="E46C0A"/>
                </a:solidFill>
              </a:ln>
              <a:effectLst/>
            </c:spPr>
            <c:extLst>
              <c:ext xmlns:c16="http://schemas.microsoft.com/office/drawing/2014/chart" uri="{C3380CC4-5D6E-409C-BE32-E72D297353CC}">
                <c16:uniqueId val="{00000001-06C3-4746-A5DD-2D7C9F6964C4}"/>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Template'!$P$35:$P$43,'Core Slide Template'!$P$55)</c:f>
              <c:strCache>
                <c:ptCount val="10"/>
                <c:pt idx="0">
                  <c:v>Firearm</c:v>
                </c:pt>
                <c:pt idx="1">
                  <c:v>Hanging, strangulation, suffocation</c:v>
                </c:pt>
                <c:pt idx="2">
                  <c:v>Poisoning</c:v>
                </c:pt>
                <c:pt idx="3">
                  <c:v>Sharp instrument</c:v>
                </c:pt>
                <c:pt idx="4">
                  <c:v>Fall</c:v>
                </c:pt>
                <c:pt idx="5">
                  <c:v>Drowning</c:v>
                </c:pt>
                <c:pt idx="6">
                  <c:v>Motor Vehicle, including buses, motorcycles</c:v>
                </c:pt>
                <c:pt idx="7">
                  <c:v>Other transport vehicle, (e.g., trains, planes, boats)</c:v>
                </c:pt>
                <c:pt idx="8">
                  <c:v>Fire or burns</c:v>
                </c:pt>
                <c:pt idx="9">
                  <c:v>Other/Unknown Weapon</c:v>
                </c:pt>
              </c:strCache>
            </c:strRef>
          </c:cat>
          <c:val>
            <c:numRef>
              <c:f>('Core Slide Template'!$R$35:$R$43,'Core Slide Template'!$R$55)</c:f>
              <c:numCache>
                <c:formatCode>General</c:formatCode>
                <c:ptCount val="10"/>
                <c:pt idx="0">
                  <c:v>58.174683912222058</c:v>
                </c:pt>
                <c:pt idx="1">
                  <c:v>21.988083127452406</c:v>
                </c:pt>
                <c:pt idx="2">
                  <c:v>14.93968899869205</c:v>
                </c:pt>
                <c:pt idx="3">
                  <c:v>1.4750762970498474</c:v>
                </c:pt>
                <c:pt idx="4">
                  <c:v>1.1262897834617063</c:v>
                </c:pt>
                <c:pt idx="5">
                  <c:v>0.70483941287603546</c:v>
                </c:pt>
                <c:pt idx="6">
                  <c:v>0.63217555587850605</c:v>
                </c:pt>
                <c:pt idx="7">
                  <c:v>0.3923848277866589</c:v>
                </c:pt>
                <c:pt idx="8">
                  <c:v>0.3923848277866589</c:v>
                </c:pt>
                <c:pt idx="9" formatCode="0.00">
                  <c:v>0.10172939979653961</c:v>
                </c:pt>
              </c:numCache>
            </c:numRef>
          </c:val>
          <c:extLst>
            <c:ext xmlns:c16="http://schemas.microsoft.com/office/drawing/2014/chart" uri="{C3380CC4-5D6E-409C-BE32-E72D297353CC}">
              <c16:uniqueId val="{00000002-06C3-4746-A5DD-2D7C9F6964C4}"/>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a:t>Could Not</a:t>
            </a:r>
            <a:r>
              <a:rPr lang="en-US" sz="2000" baseline="0"/>
              <a:t> Get Needed Emotional/Social Support</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explosion val="1"/>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7DCE-44BA-9643-EDB1C41D11B1}"/>
              </c:ext>
            </c:extLst>
          </c:dPt>
          <c:dPt>
            <c:idx val="1"/>
            <c:bubble3D val="0"/>
            <c:spPr>
              <a:solidFill>
                <a:srgbClr val="876DA7"/>
              </a:solidFill>
              <a:ln w="19050">
                <a:solidFill>
                  <a:schemeClr val="lt1"/>
                </a:solidFill>
              </a:ln>
              <a:effectLst/>
            </c:spPr>
            <c:extLst>
              <c:ext xmlns:c16="http://schemas.microsoft.com/office/drawing/2014/chart" uri="{C3380CC4-5D6E-409C-BE32-E72D297353CC}">
                <c16:uniqueId val="{00000003-7DCE-44BA-9643-EDB1C41D11B1}"/>
              </c:ext>
            </c:extLst>
          </c:dPt>
          <c:cat>
            <c:strRef>
              <c:f>'Core Slide Template'!$S$606:$S$607</c:f>
              <c:strCache>
                <c:ptCount val="2"/>
                <c:pt idx="0">
                  <c:v>Yes</c:v>
                </c:pt>
                <c:pt idx="1">
                  <c:v>No</c:v>
                </c:pt>
              </c:strCache>
            </c:strRef>
          </c:cat>
          <c:val>
            <c:numRef>
              <c:f>'Core Slide Template'!$T$606:$T$607</c:f>
              <c:numCache>
                <c:formatCode>0.0%</c:formatCode>
                <c:ptCount val="2"/>
                <c:pt idx="0">
                  <c:v>0.90300000000000002</c:v>
                </c:pt>
                <c:pt idx="1">
                  <c:v>9.7000000000000003E-2</c:v>
                </c:pt>
              </c:numCache>
            </c:numRef>
          </c:val>
          <c:extLst>
            <c:ext xmlns:c16="http://schemas.microsoft.com/office/drawing/2014/chart" uri="{C3380CC4-5D6E-409C-BE32-E72D297353CC}">
              <c16:uniqueId val="{00000004-7DCE-44BA-9643-EDB1C41D11B1}"/>
            </c:ext>
          </c:extLst>
        </c:ser>
        <c:dLbls>
          <c:showLegendKey val="0"/>
          <c:showVal val="0"/>
          <c:showCatName val="0"/>
          <c:showSerName val="0"/>
          <c:showPercent val="0"/>
          <c:showBubbleSize val="0"/>
          <c:showLeaderLines val="1"/>
        </c:dLbls>
        <c:firstSliceAng val="35"/>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a:t>Felt Socially</a:t>
            </a:r>
          </a:p>
          <a:p>
            <a:pPr>
              <a:defRPr sz="2000"/>
            </a:pPr>
            <a:r>
              <a:rPr lang="en-US" sz="2000"/>
              <a:t>Isolated</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dPt>
            <c:idx val="0"/>
            <c:bubble3D val="0"/>
            <c:spPr>
              <a:solidFill>
                <a:srgbClr val="674F83"/>
              </a:solidFill>
              <a:ln w="19050">
                <a:solidFill>
                  <a:schemeClr val="lt1"/>
                </a:solidFill>
              </a:ln>
              <a:effectLst/>
            </c:spPr>
            <c:extLst>
              <c:ext xmlns:c16="http://schemas.microsoft.com/office/drawing/2014/chart" uri="{C3380CC4-5D6E-409C-BE32-E72D297353CC}">
                <c16:uniqueId val="{00000001-7006-41E8-8040-9F9616A1AE0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006-41E8-8040-9F9616A1AE0F}"/>
              </c:ext>
            </c:extLst>
          </c:dPt>
          <c:cat>
            <c:strRef>
              <c:f>'Core Slide Template'!$S$610:$S$611</c:f>
              <c:strCache>
                <c:ptCount val="2"/>
                <c:pt idx="0">
                  <c:v>Yes</c:v>
                </c:pt>
                <c:pt idx="1">
                  <c:v>No</c:v>
                </c:pt>
              </c:strCache>
            </c:strRef>
          </c:cat>
          <c:val>
            <c:numRef>
              <c:f>'Core Slide Template'!$T$610:$T$611</c:f>
              <c:numCache>
                <c:formatCode>0.0%</c:formatCode>
                <c:ptCount val="2"/>
                <c:pt idx="0">
                  <c:v>0.29299999999999998</c:v>
                </c:pt>
                <c:pt idx="1">
                  <c:v>0.70699999999999996</c:v>
                </c:pt>
              </c:numCache>
            </c:numRef>
          </c:val>
          <c:extLst>
            <c:ext xmlns:c16="http://schemas.microsoft.com/office/drawing/2014/chart" uri="{C3380CC4-5D6E-409C-BE32-E72D297353CC}">
              <c16:uniqueId val="{00000004-7006-41E8-8040-9F9616A1AE0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a:latin typeface="Franklin Gothic Demi Cond" panose="020B0706030402020204" pitchFamily="34" charset="0"/>
              </a:rPr>
              <a:t>Dissatisfied</a:t>
            </a:r>
          </a:p>
          <a:p>
            <a:pPr>
              <a:defRPr sz="2000">
                <a:latin typeface="Franklin Gothic Demi Cond" panose="020B0706030402020204" pitchFamily="34" charset="0"/>
              </a:defRPr>
            </a:pPr>
            <a:r>
              <a:rPr lang="en-US" sz="2000">
                <a:latin typeface="Franklin Gothic Demi Cond" panose="020B0706030402020204" pitchFamily="34" charset="0"/>
              </a:rPr>
              <a:t>with Life</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1AC-4F39-A841-CFFCE750469F}"/>
              </c:ext>
            </c:extLst>
          </c:dPt>
          <c:dPt>
            <c:idx val="1"/>
            <c:bubble3D val="0"/>
            <c:spPr>
              <a:solidFill>
                <a:srgbClr val="AC9AC2"/>
              </a:solidFill>
              <a:ln w="19050">
                <a:solidFill>
                  <a:schemeClr val="lt1"/>
                </a:solidFill>
              </a:ln>
              <a:effectLst/>
            </c:spPr>
            <c:extLst>
              <c:ext xmlns:c16="http://schemas.microsoft.com/office/drawing/2014/chart" uri="{C3380CC4-5D6E-409C-BE32-E72D297353CC}">
                <c16:uniqueId val="{00000003-61AC-4F39-A841-CFFCE750469F}"/>
              </c:ext>
            </c:extLst>
          </c:dPt>
          <c:cat>
            <c:strRef>
              <c:f>'Core Slide Template'!$S$602:$S$603</c:f>
              <c:strCache>
                <c:ptCount val="2"/>
                <c:pt idx="0">
                  <c:v>Yes</c:v>
                </c:pt>
                <c:pt idx="1">
                  <c:v>No</c:v>
                </c:pt>
              </c:strCache>
            </c:strRef>
          </c:cat>
          <c:val>
            <c:numRef>
              <c:f>'Core Slide Template'!$T$602:$T$603</c:f>
              <c:numCache>
                <c:formatCode>0.0%</c:formatCode>
                <c:ptCount val="2"/>
                <c:pt idx="0">
                  <c:v>0.95</c:v>
                </c:pt>
                <c:pt idx="1">
                  <c:v>0.05</c:v>
                </c:pt>
              </c:numCache>
            </c:numRef>
          </c:val>
          <c:extLst>
            <c:ext xmlns:c16="http://schemas.microsoft.com/office/drawing/2014/chart" uri="{C3380CC4-5D6E-409C-BE32-E72D297353CC}">
              <c16:uniqueId val="{00000004-61AC-4F39-A841-CFFCE750469F}"/>
            </c:ext>
          </c:extLst>
        </c:ser>
        <c:dLbls>
          <c:showLegendKey val="0"/>
          <c:showVal val="0"/>
          <c:showCatName val="0"/>
          <c:showSerName val="0"/>
          <c:showPercent val="0"/>
          <c:showBubbleSize val="0"/>
          <c:showLeaderLines val="1"/>
        </c:dLbls>
        <c:firstSliceAng val="17"/>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311441307292101"/>
          <c:h val="0.6353953042847135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1737-47A3-B70B-8E690348EA9C}"/>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1737-47A3-B70B-8E690348EA9C}"/>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1737-47A3-B70B-8E690348EA9C}"/>
              </c:ext>
            </c:extLst>
          </c:dPt>
          <c:dPt>
            <c:idx val="3"/>
            <c:invertIfNegative val="0"/>
            <c:bubble3D val="0"/>
            <c:spPr>
              <a:solidFill>
                <a:srgbClr val="4F81BD"/>
              </a:solidFill>
              <a:ln>
                <a:noFill/>
              </a:ln>
              <a:effectLst/>
            </c:spPr>
            <c:extLst>
              <c:ext xmlns:c16="http://schemas.microsoft.com/office/drawing/2014/chart" uri="{C3380CC4-5D6E-409C-BE32-E72D297353CC}">
                <c16:uniqueId val="{00000007-1737-47A3-B70B-8E690348EA9C}"/>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1737-47A3-B70B-8E690348EA9C}"/>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1737-47A3-B70B-8E690348EA9C}"/>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1737-47A3-B70B-8E690348EA9C}"/>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1737-47A3-B70B-8E690348EA9C}"/>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1737-47A3-B70B-8E690348EA9C}"/>
              </c:ext>
            </c:extLst>
          </c:dPt>
          <c:dPt>
            <c:idx val="9"/>
            <c:invertIfNegative val="0"/>
            <c:bubble3D val="0"/>
            <c:spPr>
              <a:solidFill>
                <a:srgbClr val="FFC000"/>
              </a:solidFill>
              <a:ln>
                <a:noFill/>
              </a:ln>
              <a:effectLst/>
            </c:spPr>
            <c:extLst>
              <c:ext xmlns:c16="http://schemas.microsoft.com/office/drawing/2014/chart" uri="{C3380CC4-5D6E-409C-BE32-E72D297353CC}">
                <c16:uniqueId val="{00000013-1737-47A3-B70B-8E690348EA9C}"/>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1737-47A3-B70B-8E690348EA9C}"/>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1737-47A3-B70B-8E690348EA9C}"/>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1737-47A3-B70B-8E690348EA9C}"/>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1737-47A3-B70B-8E690348EA9C}"/>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1737-47A3-B70B-8E690348EA9C}"/>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Template'!$Q$66:$Q$79</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Template'!$T$66:$T$79</c:f>
              <c:numCache>
                <c:formatCode>General</c:formatCode>
                <c:ptCount val="14"/>
                <c:pt idx="0">
                  <c:v>24.251109721276034</c:v>
                </c:pt>
                <c:pt idx="1">
                  <c:v>7.0432340797174913</c:v>
                </c:pt>
                <c:pt idx="3">
                  <c:v>20.072775621669834</c:v>
                </c:pt>
                <c:pt idx="4">
                  <c:v>6.5968378384501865</c:v>
                </c:pt>
                <c:pt idx="5">
                  <c:v>12.947563379840036</c:v>
                </c:pt>
                <c:pt idx="6">
                  <c:v>7.9423347752222409</c:v>
                </c:pt>
                <c:pt idx="7">
                  <c:v>6.1946606362933094</c:v>
                </c:pt>
                <c:pt idx="9">
                  <c:v>5.1468985394918496</c:v>
                </c:pt>
                <c:pt idx="10">
                  <c:v>14.449879903744282</c:v>
                </c:pt>
                <c:pt idx="11">
                  <c:v>16.067043424569079</c:v>
                </c:pt>
                <c:pt idx="12">
                  <c:v>18.878865363318795</c:v>
                </c:pt>
                <c:pt idx="13">
                  <c:v>16.50531490002998</c:v>
                </c:pt>
              </c:numCache>
            </c:numRef>
          </c:val>
          <c:extLst>
            <c:ext xmlns:c15="http://schemas.microsoft.com/office/drawing/2012/chart" uri="{02D57815-91ED-43cb-92C2-25804820EDAC}">
              <c15:filteredSeriesTitle>
                <c15:tx>
                  <c:strRef>
                    <c:extLst>
                      <c:ext uri="{02D57815-91ED-43cb-92C2-25804820EDAC}">
                        <c15:formulaRef>
                          <c15:sqref>'Core Slide Template'!#REF!</c15:sqref>
                        </c15:formulaRef>
                      </c:ext>
                    </c:extLst>
                    <c:strCache>
                      <c:ptCount val="1"/>
                      <c:pt idx="0">
                        <c:v>#REF!</c:v>
                      </c:pt>
                    </c:strCache>
                  </c:strRef>
                </c15:tx>
              </c15:filteredSeriesTitle>
            </c:ext>
            <c:ext xmlns:c16="http://schemas.microsoft.com/office/drawing/2014/chart" uri="{C3380CC4-5D6E-409C-BE32-E72D297353CC}">
              <c16:uniqueId val="{0000001E-1737-47A3-B70B-8E690348EA9C}"/>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6"/>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0.113373363540825"/>
          <c:w val="0.91282074526966983"/>
          <c:h val="0.68848301783506116"/>
        </c:manualLayout>
      </c:layout>
      <c:lineChart>
        <c:grouping val="standard"/>
        <c:varyColors val="0"/>
        <c:ser>
          <c:idx val="0"/>
          <c:order val="0"/>
          <c:tx>
            <c:strRef>
              <c:f>'Core Slide Template'!$Q$109</c:f>
              <c:strCache>
                <c:ptCount val="1"/>
                <c:pt idx="0">
                  <c:v>Suicide</c:v>
                </c:pt>
              </c:strCache>
            </c:strRef>
          </c:tx>
          <c:spPr>
            <a:ln w="53975" cap="flat">
              <a:solidFill>
                <a:srgbClr val="6B306E"/>
              </a:solidFill>
            </a:ln>
            <a:effectLst/>
          </c:spPr>
          <c:marker>
            <c:symbol val="circle"/>
            <c:size val="7"/>
            <c:spPr>
              <a:solidFill>
                <a:srgbClr val="6B306E"/>
              </a:solidFill>
              <a:ln w="9525" cap="rnd">
                <a:solidFill>
                  <a:srgbClr val="6B306E"/>
                </a:solidFill>
              </a:ln>
            </c:spPr>
          </c:marker>
          <c:dPt>
            <c:idx val="0"/>
            <c:bubble3D val="0"/>
            <c:extLst>
              <c:ext xmlns:c16="http://schemas.microsoft.com/office/drawing/2014/chart" uri="{C3380CC4-5D6E-409C-BE32-E72D297353CC}">
                <c16:uniqueId val="{00000000-AB57-4A25-A9D4-9DFF3CB4370D}"/>
              </c:ext>
            </c:extLst>
          </c:dPt>
          <c:dPt>
            <c:idx val="1"/>
            <c:bubble3D val="0"/>
            <c:extLst>
              <c:ext xmlns:c16="http://schemas.microsoft.com/office/drawing/2014/chart" uri="{C3380CC4-5D6E-409C-BE32-E72D297353CC}">
                <c16:uniqueId val="{00000001-AB57-4A25-A9D4-9DFF3CB4370D}"/>
              </c:ext>
            </c:extLst>
          </c:dPt>
          <c:dPt>
            <c:idx val="2"/>
            <c:bubble3D val="0"/>
            <c:extLst>
              <c:ext xmlns:c16="http://schemas.microsoft.com/office/drawing/2014/chart" uri="{C3380CC4-5D6E-409C-BE32-E72D297353CC}">
                <c16:uniqueId val="{00000002-AB57-4A25-A9D4-9DFF3CB4370D}"/>
              </c:ext>
            </c:extLst>
          </c:dPt>
          <c:dPt>
            <c:idx val="3"/>
            <c:bubble3D val="0"/>
            <c:extLst>
              <c:ext xmlns:c16="http://schemas.microsoft.com/office/drawing/2014/chart" uri="{C3380CC4-5D6E-409C-BE32-E72D297353CC}">
                <c16:uniqueId val="{00000003-AB57-4A25-A9D4-9DFF3CB4370D}"/>
              </c:ext>
            </c:extLst>
          </c:dPt>
          <c:dPt>
            <c:idx val="4"/>
            <c:bubble3D val="0"/>
            <c:extLst>
              <c:ext xmlns:c16="http://schemas.microsoft.com/office/drawing/2014/chart" uri="{C3380CC4-5D6E-409C-BE32-E72D297353CC}">
                <c16:uniqueId val="{00000004-AB57-4A25-A9D4-9DFF3CB4370D}"/>
              </c:ext>
            </c:extLst>
          </c:dPt>
          <c:dPt>
            <c:idx val="5"/>
            <c:bubble3D val="0"/>
            <c:extLst>
              <c:ext xmlns:c16="http://schemas.microsoft.com/office/drawing/2014/chart" uri="{C3380CC4-5D6E-409C-BE32-E72D297353CC}">
                <c16:uniqueId val="{00000005-AB57-4A25-A9D4-9DFF3CB4370D}"/>
              </c:ext>
            </c:extLst>
          </c:dPt>
          <c:dPt>
            <c:idx val="6"/>
            <c:bubble3D val="0"/>
            <c:extLst>
              <c:ext xmlns:c16="http://schemas.microsoft.com/office/drawing/2014/chart" uri="{C3380CC4-5D6E-409C-BE32-E72D297353CC}">
                <c16:uniqueId val="{00000006-AB57-4A25-A9D4-9DFF3CB4370D}"/>
              </c:ext>
            </c:extLst>
          </c:dPt>
          <c:dPt>
            <c:idx val="7"/>
            <c:bubble3D val="0"/>
            <c:extLst>
              <c:ext xmlns:c16="http://schemas.microsoft.com/office/drawing/2014/chart" uri="{C3380CC4-5D6E-409C-BE32-E72D297353CC}">
                <c16:uniqueId val="{00000007-AB57-4A25-A9D4-9DFF3CB4370D}"/>
              </c:ext>
            </c:extLst>
          </c:dPt>
          <c:dPt>
            <c:idx val="8"/>
            <c:bubble3D val="0"/>
            <c:extLst>
              <c:ext xmlns:c16="http://schemas.microsoft.com/office/drawing/2014/chart" uri="{C3380CC4-5D6E-409C-BE32-E72D297353CC}">
                <c16:uniqueId val="{00000008-AB57-4A25-A9D4-9DFF3CB4370D}"/>
              </c:ext>
            </c:extLst>
          </c:dPt>
          <c:dPt>
            <c:idx val="9"/>
            <c:bubble3D val="0"/>
            <c:extLst>
              <c:ext xmlns:c16="http://schemas.microsoft.com/office/drawing/2014/chart" uri="{C3380CC4-5D6E-409C-BE32-E72D297353CC}">
                <c16:uniqueId val="{00000009-AB57-4A25-A9D4-9DFF3CB4370D}"/>
              </c:ext>
            </c:extLst>
          </c:dPt>
          <c:dPt>
            <c:idx val="10"/>
            <c:bubble3D val="0"/>
            <c:extLst>
              <c:ext xmlns:c16="http://schemas.microsoft.com/office/drawing/2014/chart" uri="{C3380CC4-5D6E-409C-BE32-E72D297353CC}">
                <c16:uniqueId val="{0000000A-AB57-4A25-A9D4-9DFF3CB4370D}"/>
              </c:ext>
            </c:extLst>
          </c:dPt>
          <c:dPt>
            <c:idx val="11"/>
            <c:bubble3D val="0"/>
            <c:extLst>
              <c:ext xmlns:c16="http://schemas.microsoft.com/office/drawing/2014/chart" uri="{C3380CC4-5D6E-409C-BE32-E72D297353CC}">
                <c16:uniqueId val="{0000000B-AB57-4A25-A9D4-9DFF3CB4370D}"/>
              </c:ext>
            </c:extLst>
          </c:dPt>
          <c:dPt>
            <c:idx val="12"/>
            <c:bubble3D val="0"/>
            <c:extLst>
              <c:ext xmlns:c16="http://schemas.microsoft.com/office/drawing/2014/chart" uri="{C3380CC4-5D6E-409C-BE32-E72D297353CC}">
                <c16:uniqueId val="{0000000C-AB57-4A25-A9D4-9DFF3CB4370D}"/>
              </c:ext>
            </c:extLst>
          </c:dPt>
          <c:dLbls>
            <c:dLbl>
              <c:idx val="0"/>
              <c:tx>
                <c:rich>
                  <a:bodyPr/>
                  <a:lstStyle/>
                  <a:p>
                    <a:fld id="{2ED6146C-7BE7-454C-9C9C-A60780E8043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B57-4A25-A9D4-9DFF3CB4370D}"/>
                </c:ext>
              </c:extLst>
            </c:dLbl>
            <c:dLbl>
              <c:idx val="1"/>
              <c:tx>
                <c:rich>
                  <a:bodyPr/>
                  <a:lstStyle/>
                  <a:p>
                    <a:fld id="{36D2EC66-2653-492D-9BA8-D22CF5475D2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B57-4A25-A9D4-9DFF3CB4370D}"/>
                </c:ext>
              </c:extLst>
            </c:dLbl>
            <c:dLbl>
              <c:idx val="2"/>
              <c:tx>
                <c:rich>
                  <a:bodyPr/>
                  <a:lstStyle/>
                  <a:p>
                    <a:fld id="{F8077F8B-33B2-4DBE-8356-6115518C9FB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B57-4A25-A9D4-9DFF3CB4370D}"/>
                </c:ext>
              </c:extLst>
            </c:dLbl>
            <c:dLbl>
              <c:idx val="3"/>
              <c:tx>
                <c:rich>
                  <a:bodyPr/>
                  <a:lstStyle/>
                  <a:p>
                    <a:fld id="{304B6EC9-8FD0-4AEE-9CBC-3A94F9B952E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B57-4A25-A9D4-9DFF3CB4370D}"/>
                </c:ext>
              </c:extLst>
            </c:dLbl>
            <c:dLbl>
              <c:idx val="4"/>
              <c:tx>
                <c:rich>
                  <a:bodyPr/>
                  <a:lstStyle/>
                  <a:p>
                    <a:fld id="{BE57AAA2-C2FE-4EBF-884E-62917DA76A7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B57-4A25-A9D4-9DFF3CB4370D}"/>
                </c:ext>
              </c:extLst>
            </c:dLbl>
            <c:dLbl>
              <c:idx val="5"/>
              <c:tx>
                <c:rich>
                  <a:bodyPr/>
                  <a:lstStyle/>
                  <a:p>
                    <a:fld id="{0AC91B39-B40D-4175-AD5E-9F3E9D26F4C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B57-4A25-A9D4-9DFF3CB4370D}"/>
                </c:ext>
              </c:extLst>
            </c:dLbl>
            <c:dLbl>
              <c:idx val="6"/>
              <c:tx>
                <c:rich>
                  <a:bodyPr/>
                  <a:lstStyle/>
                  <a:p>
                    <a:fld id="{B97E25AD-8C12-4573-A50C-82A373F40BB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B57-4A25-A9D4-9DFF3CB4370D}"/>
                </c:ext>
              </c:extLst>
            </c:dLbl>
            <c:dLbl>
              <c:idx val="7"/>
              <c:tx>
                <c:rich>
                  <a:bodyPr/>
                  <a:lstStyle/>
                  <a:p>
                    <a:fld id="{08A79A6F-4D27-4501-A08B-6672E7405DF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B57-4A25-A9D4-9DFF3CB4370D}"/>
                </c:ext>
              </c:extLst>
            </c:dLbl>
            <c:dLbl>
              <c:idx val="8"/>
              <c:tx>
                <c:rich>
                  <a:bodyPr/>
                  <a:lstStyle/>
                  <a:p>
                    <a:fld id="{C5A4B43E-9998-4BAA-AA1F-76844FE0C2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B57-4A25-A9D4-9DFF3CB4370D}"/>
                </c:ext>
              </c:extLst>
            </c:dLbl>
            <c:dLbl>
              <c:idx val="9"/>
              <c:tx>
                <c:rich>
                  <a:bodyPr/>
                  <a:lstStyle/>
                  <a:p>
                    <a:fld id="{C9C66AAC-FE59-4DFB-AB06-50926C800C1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B57-4A25-A9D4-9DFF3CB4370D}"/>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'Core Slide Template'!$P$113:$P$122</c:f>
              <c:strCache>
                <c:ptCount val="10"/>
                <c:pt idx="0">
                  <c:v>10-14</c:v>
                </c:pt>
                <c:pt idx="1">
                  <c:v>15-19</c:v>
                </c:pt>
                <c:pt idx="2">
                  <c:v>20-24</c:v>
                </c:pt>
                <c:pt idx="3">
                  <c:v>25-34</c:v>
                </c:pt>
                <c:pt idx="4">
                  <c:v>35-44</c:v>
                </c:pt>
                <c:pt idx="5">
                  <c:v>45-54</c:v>
                </c:pt>
                <c:pt idx="6">
                  <c:v>55-64</c:v>
                </c:pt>
                <c:pt idx="7">
                  <c:v>65-74</c:v>
                </c:pt>
                <c:pt idx="8">
                  <c:v>75-84</c:v>
                </c:pt>
                <c:pt idx="9">
                  <c:v>&gt;84</c:v>
                </c:pt>
              </c:strCache>
              <c:extLst/>
            </c:strRef>
          </c:cat>
          <c:val>
            <c:numRef>
              <c:f>'Core Slide Template'!$Q$113:$Q$122</c:f>
              <c:numCache>
                <c:formatCode>General</c:formatCode>
                <c:ptCount val="10"/>
                <c:pt idx="0">
                  <c:v>2.4463404342542967</c:v>
                </c:pt>
                <c:pt idx="1">
                  <c:v>8.9362882659866187</c:v>
                </c:pt>
                <c:pt idx="2">
                  <c:v>15.240084393559259</c:v>
                </c:pt>
                <c:pt idx="3">
                  <c:v>15.770479146619762</c:v>
                </c:pt>
                <c:pt idx="4">
                  <c:v>16.373652423480785</c:v>
                </c:pt>
                <c:pt idx="5">
                  <c:v>19.400917774440082</c:v>
                </c:pt>
                <c:pt idx="6">
                  <c:v>18.328252295981475</c:v>
                </c:pt>
                <c:pt idx="7">
                  <c:v>15.274988212151584</c:v>
                </c:pt>
                <c:pt idx="8">
                  <c:v>17.921394604062414</c:v>
                </c:pt>
                <c:pt idx="9">
                  <c:v>19.39729667093896</c:v>
                </c:pt>
              </c:numCache>
              <c:extLst/>
            </c:numRef>
          </c:val>
          <c:smooth val="0"/>
          <c:extLst>
            <c:ext xmlns:c15="http://schemas.microsoft.com/office/drawing/2012/chart" uri="{02D57815-91ED-43cb-92C2-25804820EDAC}">
              <c15:datalabelsRange>
                <c15:f>'Core Slide Template'!$R$110:$R$122</c15:f>
                <c15:dlblRangeCache>
                  <c:ptCount val="13"/>
                </c15:dlblRangeCache>
              </c15:datalabelsRange>
            </c:ext>
            <c:ext xmlns:c16="http://schemas.microsoft.com/office/drawing/2014/chart" uri="{C3380CC4-5D6E-409C-BE32-E72D297353CC}">
              <c16:uniqueId val="{0000000D-AB57-4A25-A9D4-9DFF3CB4370D}"/>
            </c:ext>
          </c:extLst>
        </c:ser>
        <c:dLbls>
          <c:dLblPos val="t"/>
          <c:showLegendKey val="0"/>
          <c:showVal val="1"/>
          <c:showCatName val="0"/>
          <c:showSerName val="0"/>
          <c:showPercent val="0"/>
          <c:showBubbleSize val="0"/>
        </c:dLbls>
        <c:marker val="1"/>
        <c:smooth val="0"/>
        <c:axId val="1767943808"/>
        <c:axId val="1957248752"/>
      </c:line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57248752"/>
        <c:crosses val="autoZero"/>
        <c:auto val="1"/>
        <c:lblAlgn val="ctr"/>
        <c:lblOffset val="100"/>
        <c:noMultiLvlLbl val="0"/>
      </c:catAx>
      <c:valAx>
        <c:axId val="1957248752"/>
        <c:scaling>
          <c:orientation val="minMax"/>
          <c:max val="20"/>
          <c:min val="0"/>
        </c:scaling>
        <c:delete val="0"/>
        <c:axPos val="l"/>
        <c:numFmt formatCode="#,##0.0" sourceLinked="0"/>
        <c:majorTickMark val="none"/>
        <c:minorTickMark val="none"/>
        <c:tickLblPos val="nextTo"/>
        <c:spPr>
          <a:noFill/>
          <a:ln>
            <a:noFill/>
          </a:ln>
          <a:effectLst/>
        </c:spPr>
        <c:txPr>
          <a:bodyPr rot="-60000000" vert="horz"/>
          <a:lstStyle/>
          <a:p>
            <a:pPr>
              <a:defRPr/>
            </a:pPr>
            <a:endParaRPr lang="en-US"/>
          </a:p>
        </c:txPr>
        <c:crossAx val="1767943808"/>
        <c:crosses val="autoZero"/>
        <c:crossBetween val="between"/>
        <c:majorUnit val="5"/>
      </c:valAx>
    </c:plotArea>
    <c:plotVisOnly val="1"/>
    <c:dispBlanksAs val="gap"/>
    <c:showDLblsOverMax val="0"/>
    <c:extLst/>
  </c:chart>
  <c:spPr>
    <a:solidFill>
      <a:schemeClr val="bg1"/>
    </a:solidFill>
    <a:ln w="9525" cap="flat" cmpd="sng" algn="ctr">
      <a:noFill/>
      <a:round/>
    </a:ln>
    <a:effectLst/>
  </c:spPr>
  <c:txPr>
    <a:bodyPr/>
    <a:lstStyle/>
    <a:p>
      <a:pPr>
        <a:defRPr sz="1400"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353813605396771E-2"/>
          <c:y val="0.15755115098147354"/>
          <c:w val="0.89769225981139711"/>
          <c:h val="0.57700945276577265"/>
        </c:manualLayout>
      </c:layout>
      <c:barChart>
        <c:barDir val="col"/>
        <c:grouping val="clustered"/>
        <c:varyColors val="0"/>
        <c:ser>
          <c:idx val="0"/>
          <c:order val="0"/>
          <c:tx>
            <c:strRef>
              <c:f>'Core Slide Template'!$S$143</c:f>
              <c:strCache>
                <c:ptCount val="1"/>
                <c:pt idx="0">
                  <c:v>Male</c:v>
                </c:pt>
              </c:strCache>
            </c:strRef>
          </c:tx>
          <c:spPr>
            <a:solidFill>
              <a:srgbClr val="9BBB59"/>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Template'!$R$144:$R$152</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Template'!$S$144:$S$152</c:f>
              <c:numCache>
                <c:formatCode>0.0</c:formatCode>
                <c:ptCount val="9"/>
                <c:pt idx="0">
                  <c:v>48.45</c:v>
                </c:pt>
                <c:pt idx="1">
                  <c:v>47.62</c:v>
                </c:pt>
                <c:pt idx="2">
                  <c:v>35.57</c:v>
                </c:pt>
                <c:pt idx="3">
                  <c:v>32.6</c:v>
                </c:pt>
                <c:pt idx="4">
                  <c:v>23.73</c:v>
                </c:pt>
                <c:pt idx="5">
                  <c:v>28.31</c:v>
                </c:pt>
                <c:pt idx="6">
                  <c:v>26.88</c:v>
                </c:pt>
                <c:pt idx="7">
                  <c:v>33.61</c:v>
                </c:pt>
                <c:pt idx="8">
                  <c:v>13.04</c:v>
                </c:pt>
              </c:numCache>
            </c:numRef>
          </c:val>
          <c:extLst>
            <c:ext xmlns:c16="http://schemas.microsoft.com/office/drawing/2014/chart" uri="{C3380CC4-5D6E-409C-BE32-E72D297353CC}">
              <c16:uniqueId val="{00000000-873F-4C42-9D07-57388AEDEF6A}"/>
            </c:ext>
          </c:extLst>
        </c:ser>
        <c:ser>
          <c:idx val="1"/>
          <c:order val="1"/>
          <c:tx>
            <c:strRef>
              <c:f>'Core Slide Template'!$T$143</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Template'!$R$144:$R$152</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Template'!$T$144:$T$152</c:f>
              <c:numCache>
                <c:formatCode>0.0</c:formatCode>
                <c:ptCount val="9"/>
                <c:pt idx="0">
                  <c:v>70.510000000000005</c:v>
                </c:pt>
                <c:pt idx="1">
                  <c:v>69.400000000000006</c:v>
                </c:pt>
                <c:pt idx="2">
                  <c:v>59.1</c:v>
                </c:pt>
                <c:pt idx="3">
                  <c:v>31.61</c:v>
                </c:pt>
                <c:pt idx="4">
                  <c:v>24.19</c:v>
                </c:pt>
                <c:pt idx="5">
                  <c:v>37.82</c:v>
                </c:pt>
                <c:pt idx="6">
                  <c:v>25.78</c:v>
                </c:pt>
                <c:pt idx="7">
                  <c:v>39.19</c:v>
                </c:pt>
                <c:pt idx="8">
                  <c:v>27.74</c:v>
                </c:pt>
              </c:numCache>
            </c:numRef>
          </c:val>
          <c:extLst>
            <c:ext xmlns:c16="http://schemas.microsoft.com/office/drawing/2014/chart" uri="{C3380CC4-5D6E-409C-BE32-E72D297353CC}">
              <c16:uniqueId val="{00000001-873F-4C42-9D07-57388AEDEF6A}"/>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8000876094061755"/>
          <c:y val="9.0699079110481431E-2"/>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1188486439195104"/>
          <c:h val="0.6656509287937431"/>
        </c:manualLayout>
      </c:layout>
      <c:barChart>
        <c:barDir val="col"/>
        <c:grouping val="clustered"/>
        <c:varyColors val="0"/>
        <c:ser>
          <c:idx val="0"/>
          <c:order val="0"/>
          <c:tx>
            <c:strRef>
              <c:f>'Core Slide Template'!$S$175</c:f>
              <c:strCache>
                <c:ptCount val="1"/>
                <c:pt idx="0">
                  <c:v>Veteran</c:v>
                </c:pt>
              </c:strCache>
            </c:strRef>
          </c:tx>
          <c:spPr>
            <a:solidFill>
              <a:srgbClr val="15365E"/>
            </a:solidFill>
            <a:ln>
              <a:solidFill>
                <a:srgbClr val="15365E"/>
              </a:solidFill>
            </a:ln>
            <a:effectLst/>
          </c:spPr>
          <c:invertIfNegative val="0"/>
          <c:dPt>
            <c:idx val="0"/>
            <c:invertIfNegative val="0"/>
            <c:bubble3D val="0"/>
            <c:spPr>
              <a:solidFill>
                <a:srgbClr val="15365E"/>
              </a:solidFill>
              <a:ln>
                <a:solidFill>
                  <a:srgbClr val="15365E"/>
                </a:solidFill>
              </a:ln>
              <a:effectLst/>
            </c:spPr>
            <c:extLst>
              <c:ext xmlns:c16="http://schemas.microsoft.com/office/drawing/2014/chart" uri="{C3380CC4-5D6E-409C-BE32-E72D297353CC}">
                <c16:uniqueId val="{00000001-81BA-4F4C-A221-BE056295DA83}"/>
              </c:ext>
            </c:extLst>
          </c:dPt>
          <c:dPt>
            <c:idx val="1"/>
            <c:invertIfNegative val="0"/>
            <c:bubble3D val="0"/>
            <c:spPr>
              <a:solidFill>
                <a:srgbClr val="15365E"/>
              </a:solidFill>
              <a:ln>
                <a:solidFill>
                  <a:srgbClr val="15365E"/>
                </a:solidFill>
              </a:ln>
              <a:effectLst/>
            </c:spPr>
            <c:extLst>
              <c:ext xmlns:c16="http://schemas.microsoft.com/office/drawing/2014/chart" uri="{C3380CC4-5D6E-409C-BE32-E72D297353CC}">
                <c16:uniqueId val="{00000003-81BA-4F4C-A221-BE056295DA83}"/>
              </c:ext>
            </c:extLst>
          </c:dPt>
          <c:dPt>
            <c:idx val="2"/>
            <c:invertIfNegative val="0"/>
            <c:bubble3D val="0"/>
            <c:spPr>
              <a:solidFill>
                <a:srgbClr val="15365E"/>
              </a:solidFill>
              <a:ln>
                <a:solidFill>
                  <a:srgbClr val="15365E"/>
                </a:solidFill>
              </a:ln>
              <a:effectLst/>
            </c:spPr>
            <c:extLst>
              <c:ext xmlns:c16="http://schemas.microsoft.com/office/drawing/2014/chart" uri="{C3380CC4-5D6E-409C-BE32-E72D297353CC}">
                <c16:uniqueId val="{00000005-81BA-4F4C-A221-BE056295DA83}"/>
              </c:ext>
            </c:extLst>
          </c:dPt>
          <c:dPt>
            <c:idx val="3"/>
            <c:invertIfNegative val="0"/>
            <c:bubble3D val="0"/>
            <c:spPr>
              <a:solidFill>
                <a:srgbClr val="15365E"/>
              </a:solidFill>
              <a:ln>
                <a:solidFill>
                  <a:srgbClr val="15365E"/>
                </a:solidFill>
              </a:ln>
              <a:effectLst/>
            </c:spPr>
            <c:extLst>
              <c:ext xmlns:c16="http://schemas.microsoft.com/office/drawing/2014/chart" uri="{C3380CC4-5D6E-409C-BE32-E72D297353CC}">
                <c16:uniqueId val="{00000007-81BA-4F4C-A221-BE056295DA83}"/>
              </c:ext>
            </c:extLst>
          </c:dPt>
          <c:dPt>
            <c:idx val="4"/>
            <c:invertIfNegative val="0"/>
            <c:bubble3D val="0"/>
            <c:spPr>
              <a:solidFill>
                <a:srgbClr val="15365E"/>
              </a:solidFill>
              <a:ln>
                <a:solidFill>
                  <a:srgbClr val="15365E"/>
                </a:solidFill>
              </a:ln>
              <a:effectLst/>
            </c:spPr>
            <c:extLst>
              <c:ext xmlns:c16="http://schemas.microsoft.com/office/drawing/2014/chart" uri="{C3380CC4-5D6E-409C-BE32-E72D297353CC}">
                <c16:uniqueId val="{00000009-81BA-4F4C-A221-BE056295DA83}"/>
              </c:ext>
            </c:extLst>
          </c:dPt>
          <c:dPt>
            <c:idx val="5"/>
            <c:invertIfNegative val="0"/>
            <c:bubble3D val="0"/>
            <c:spPr>
              <a:solidFill>
                <a:srgbClr val="15365E"/>
              </a:solidFill>
              <a:ln>
                <a:solidFill>
                  <a:srgbClr val="15365E"/>
                </a:solidFill>
              </a:ln>
              <a:effectLst/>
            </c:spPr>
            <c:extLst>
              <c:ext xmlns:c16="http://schemas.microsoft.com/office/drawing/2014/chart" uri="{C3380CC4-5D6E-409C-BE32-E72D297353CC}">
                <c16:uniqueId val="{0000000B-81BA-4F4C-A221-BE056295DA83}"/>
              </c:ext>
            </c:extLst>
          </c:dPt>
          <c:dPt>
            <c:idx val="6"/>
            <c:invertIfNegative val="0"/>
            <c:bubble3D val="0"/>
            <c:spPr>
              <a:solidFill>
                <a:srgbClr val="15365E"/>
              </a:solidFill>
              <a:ln>
                <a:solidFill>
                  <a:srgbClr val="15365E"/>
                </a:solidFill>
              </a:ln>
              <a:effectLst/>
            </c:spPr>
            <c:extLst>
              <c:ext xmlns:c16="http://schemas.microsoft.com/office/drawing/2014/chart" uri="{C3380CC4-5D6E-409C-BE32-E72D297353CC}">
                <c16:uniqueId val="{0000000D-81BA-4F4C-A221-BE056295DA83}"/>
              </c:ext>
            </c:extLst>
          </c:dPt>
          <c:dPt>
            <c:idx val="7"/>
            <c:invertIfNegative val="0"/>
            <c:bubble3D val="0"/>
            <c:spPr>
              <a:solidFill>
                <a:srgbClr val="15365E"/>
              </a:solidFill>
              <a:ln>
                <a:solidFill>
                  <a:srgbClr val="15365E"/>
                </a:solidFill>
              </a:ln>
              <a:effectLst/>
            </c:spPr>
            <c:extLst>
              <c:ext xmlns:c16="http://schemas.microsoft.com/office/drawing/2014/chart" uri="{C3380CC4-5D6E-409C-BE32-E72D297353CC}">
                <c16:uniqueId val="{0000000F-81BA-4F4C-A221-BE056295DA83}"/>
              </c:ext>
            </c:extLst>
          </c:dPt>
          <c:dPt>
            <c:idx val="8"/>
            <c:invertIfNegative val="0"/>
            <c:bubble3D val="0"/>
            <c:spPr>
              <a:solidFill>
                <a:srgbClr val="15365E"/>
              </a:solidFill>
              <a:ln>
                <a:solidFill>
                  <a:srgbClr val="15365E"/>
                </a:solidFill>
              </a:ln>
              <a:effectLst/>
            </c:spPr>
            <c:extLst>
              <c:ext xmlns:c16="http://schemas.microsoft.com/office/drawing/2014/chart" uri="{C3380CC4-5D6E-409C-BE32-E72D297353CC}">
                <c16:uniqueId val="{00000011-81BA-4F4C-A221-BE056295DA83}"/>
              </c:ext>
            </c:extLst>
          </c:dPt>
          <c:dPt>
            <c:idx val="9"/>
            <c:invertIfNegative val="0"/>
            <c:bubble3D val="0"/>
            <c:spPr>
              <a:solidFill>
                <a:srgbClr val="15365E"/>
              </a:solidFill>
              <a:ln>
                <a:solidFill>
                  <a:srgbClr val="15365E"/>
                </a:solidFill>
              </a:ln>
              <a:effectLst/>
            </c:spPr>
            <c:extLst>
              <c:ext xmlns:c16="http://schemas.microsoft.com/office/drawing/2014/chart" uri="{C3380CC4-5D6E-409C-BE32-E72D297353CC}">
                <c16:uniqueId val="{00000013-81BA-4F4C-A221-BE056295DA83}"/>
              </c:ext>
            </c:extLst>
          </c:dPt>
          <c:dPt>
            <c:idx val="10"/>
            <c:invertIfNegative val="0"/>
            <c:bubble3D val="0"/>
            <c:spPr>
              <a:solidFill>
                <a:srgbClr val="15365E"/>
              </a:solidFill>
              <a:ln>
                <a:solidFill>
                  <a:srgbClr val="15365E"/>
                </a:solidFill>
              </a:ln>
              <a:effectLst/>
            </c:spPr>
            <c:extLst>
              <c:ext xmlns:c16="http://schemas.microsoft.com/office/drawing/2014/chart" uri="{C3380CC4-5D6E-409C-BE32-E72D297353CC}">
                <c16:uniqueId val="{00000015-81BA-4F4C-A221-BE056295DA83}"/>
              </c:ext>
            </c:extLst>
          </c:dPt>
          <c:dPt>
            <c:idx val="11"/>
            <c:invertIfNegative val="0"/>
            <c:bubble3D val="0"/>
            <c:spPr>
              <a:solidFill>
                <a:srgbClr val="15365E"/>
              </a:solidFill>
              <a:ln>
                <a:solidFill>
                  <a:srgbClr val="15365E"/>
                </a:solidFill>
              </a:ln>
              <a:effectLst/>
            </c:spPr>
            <c:extLst>
              <c:ext xmlns:c16="http://schemas.microsoft.com/office/drawing/2014/chart" uri="{C3380CC4-5D6E-409C-BE32-E72D297353CC}">
                <c16:uniqueId val="{00000017-81BA-4F4C-A221-BE056295DA83}"/>
              </c:ext>
            </c:extLst>
          </c:dPt>
          <c:dPt>
            <c:idx val="12"/>
            <c:invertIfNegative val="0"/>
            <c:bubble3D val="0"/>
            <c:spPr>
              <a:solidFill>
                <a:srgbClr val="15365E"/>
              </a:solidFill>
              <a:ln>
                <a:solidFill>
                  <a:srgbClr val="15365E"/>
                </a:solidFill>
              </a:ln>
              <a:effectLst/>
            </c:spPr>
            <c:extLst>
              <c:ext xmlns:c16="http://schemas.microsoft.com/office/drawing/2014/chart" uri="{C3380CC4-5D6E-409C-BE32-E72D297353CC}">
                <c16:uniqueId val="{00000019-81BA-4F4C-A221-BE056295DA83}"/>
              </c:ext>
            </c:extLst>
          </c:dPt>
          <c:dPt>
            <c:idx val="13"/>
            <c:invertIfNegative val="0"/>
            <c:bubble3D val="0"/>
            <c:spPr>
              <a:solidFill>
                <a:srgbClr val="15365E"/>
              </a:solidFill>
              <a:ln>
                <a:solidFill>
                  <a:srgbClr val="15365E"/>
                </a:solidFill>
              </a:ln>
              <a:effectLst/>
            </c:spPr>
            <c:extLst>
              <c:ext xmlns:c16="http://schemas.microsoft.com/office/drawing/2014/chart" uri="{C3380CC4-5D6E-409C-BE32-E72D297353CC}">
                <c16:uniqueId val="{0000001B-81BA-4F4C-A221-BE056295DA83}"/>
              </c:ext>
            </c:extLst>
          </c:dPt>
          <c:dPt>
            <c:idx val="14"/>
            <c:invertIfNegative val="0"/>
            <c:bubble3D val="0"/>
            <c:spPr>
              <a:solidFill>
                <a:srgbClr val="15365E"/>
              </a:solidFill>
              <a:ln>
                <a:solidFill>
                  <a:srgbClr val="15365E"/>
                </a:solidFill>
              </a:ln>
              <a:effectLst/>
            </c:spPr>
            <c:extLst>
              <c:ext xmlns:c16="http://schemas.microsoft.com/office/drawing/2014/chart" uri="{C3380CC4-5D6E-409C-BE32-E72D297353CC}">
                <c16:uniqueId val="{0000001D-81BA-4F4C-A221-BE056295DA83}"/>
              </c:ext>
            </c:extLst>
          </c:dPt>
          <c:dLbls>
            <c:dLbl>
              <c:idx val="4"/>
              <c:layout>
                <c:manualLayout>
                  <c:x val="0"/>
                  <c:y val="5.35905680600214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BA-4F4C-A221-BE056295DA83}"/>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Template'!$R$176:$R$188</c:f>
              <c:strCache>
                <c:ptCount val="13"/>
                <c:pt idx="0">
                  <c:v>Male</c:v>
                </c:pt>
                <c:pt idx="1">
                  <c:v>Female</c:v>
                </c:pt>
                <c:pt idx="3">
                  <c:v>White</c:v>
                </c:pt>
                <c:pt idx="4">
                  <c:v>Black</c:v>
                </c:pt>
                <c:pt idx="5">
                  <c:v>American 
Indian</c:v>
                </c:pt>
                <c:pt idx="6">
                  <c:v>Asian</c:v>
                </c:pt>
                <c:pt idx="7">
                  <c:v>Hispanic</c:v>
                </c:pt>
                <c:pt idx="9">
                  <c:v>18-34</c:v>
                </c:pt>
                <c:pt idx="10">
                  <c:v>35-54</c:v>
                </c:pt>
                <c:pt idx="11">
                  <c:v>55-64</c:v>
                </c:pt>
                <c:pt idx="12">
                  <c:v>65+</c:v>
                </c:pt>
              </c:strCache>
            </c:strRef>
          </c:cat>
          <c:val>
            <c:numRef>
              <c:f>'Core Slide Template'!$T$176:$T$188</c:f>
              <c:numCache>
                <c:formatCode>0.0</c:formatCode>
                <c:ptCount val="13"/>
                <c:pt idx="0">
                  <c:v>39.975270120134134</c:v>
                </c:pt>
                <c:pt idx="1">
                  <c:v>19.056578376228281</c:v>
                </c:pt>
                <c:pt idx="3">
                  <c:v>44.672640306272797</c:v>
                </c:pt>
                <c:pt idx="4">
                  <c:v>15.12368404422932</c:v>
                </c:pt>
                <c:pt idx="5">
                  <c:v>28.646455001193601</c:v>
                </c:pt>
                <c:pt idx="6">
                  <c:v>47.527441439402516</c:v>
                </c:pt>
                <c:pt idx="7">
                  <c:v>36.71763199517963</c:v>
                </c:pt>
                <c:pt idx="9">
                  <c:v>82.370274588304042</c:v>
                </c:pt>
                <c:pt idx="10">
                  <c:v>33.705388253311263</c:v>
                </c:pt>
                <c:pt idx="11">
                  <c:v>27.736991681103845</c:v>
                </c:pt>
                <c:pt idx="12">
                  <c:v>35.521546461708247</c:v>
                </c:pt>
              </c:numCache>
            </c:numRef>
          </c:val>
          <c:extLst>
            <c:ext xmlns:c16="http://schemas.microsoft.com/office/drawing/2014/chart" uri="{C3380CC4-5D6E-409C-BE32-E72D297353CC}">
              <c16:uniqueId val="{0000001E-81BA-4F4C-A221-BE056295DA83}"/>
            </c:ext>
          </c:extLst>
        </c:ser>
        <c:ser>
          <c:idx val="1"/>
          <c:order val="1"/>
          <c:tx>
            <c:strRef>
              <c:f>'Core Slide Template'!$U$175</c:f>
              <c:strCache>
                <c:ptCount val="1"/>
                <c:pt idx="0">
                  <c:v>Non-Veteran</c:v>
                </c:pt>
              </c:strCache>
            </c:strRef>
          </c:tx>
          <c:spPr>
            <a:solidFill>
              <a:sysClr val="window" lastClr="FFFFFF">
                <a:lumMod val="75000"/>
              </a:sysClr>
            </a:solidFill>
            <a:ln>
              <a:noFill/>
            </a:ln>
            <a:effectLst/>
          </c:spPr>
          <c:invertIfNegative val="0"/>
          <c:dLbls>
            <c:dLbl>
              <c:idx val="0"/>
              <c:layout>
                <c:manualLayout>
                  <c:x val="6.1640259437542337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1BA-4F4C-A221-BE056295DA83}"/>
                </c:ext>
              </c:extLst>
            </c:dLbl>
            <c:dLbl>
              <c:idx val="3"/>
              <c:layout>
                <c:manualLayout>
                  <c:x val="4.6230194578156759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81BA-4F4C-A221-BE056295DA83}"/>
                </c:ext>
              </c:extLst>
            </c:dLbl>
            <c:dLbl>
              <c:idx val="5"/>
              <c:layout>
                <c:manualLayout>
                  <c:x val="3.0820129718771168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81BA-4F4C-A221-BE056295DA83}"/>
                </c:ext>
              </c:extLst>
            </c:dLbl>
            <c:dLbl>
              <c:idx val="9"/>
              <c:layout>
                <c:manualLayout>
                  <c:x val="3.0820129718770041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1BA-4F4C-A221-BE056295DA83}"/>
                </c:ext>
              </c:extLst>
            </c:dLbl>
            <c:dLbl>
              <c:idx val="10"/>
              <c:layout>
                <c:manualLayout>
                  <c:x val="4.6230194578156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81BA-4F4C-A221-BE056295DA83}"/>
                </c:ext>
              </c:extLst>
            </c:dLbl>
            <c:dLbl>
              <c:idx val="11"/>
              <c:layout>
                <c:manualLayout>
                  <c:x val="4.6230194578156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81BA-4F4C-A221-BE056295DA83}"/>
                </c:ext>
              </c:extLst>
            </c:dLbl>
            <c:dLbl>
              <c:idx val="12"/>
              <c:layout>
                <c:manualLayout>
                  <c:x val="4.62301945781544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1BA-4F4C-A221-BE056295DA8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Template'!$R$176:$R$188</c:f>
              <c:strCache>
                <c:ptCount val="13"/>
                <c:pt idx="0">
                  <c:v>Male</c:v>
                </c:pt>
                <c:pt idx="1">
                  <c:v>Female</c:v>
                </c:pt>
                <c:pt idx="3">
                  <c:v>White</c:v>
                </c:pt>
                <c:pt idx="4">
                  <c:v>Black</c:v>
                </c:pt>
                <c:pt idx="5">
                  <c:v>American 
Indian</c:v>
                </c:pt>
                <c:pt idx="6">
                  <c:v>Asian</c:v>
                </c:pt>
                <c:pt idx="7">
                  <c:v>Hispanic</c:v>
                </c:pt>
                <c:pt idx="9">
                  <c:v>18-34</c:v>
                </c:pt>
                <c:pt idx="10">
                  <c:v>35-54</c:v>
                </c:pt>
                <c:pt idx="11">
                  <c:v>55-64</c:v>
                </c:pt>
                <c:pt idx="12">
                  <c:v>65+</c:v>
                </c:pt>
              </c:strCache>
            </c:strRef>
          </c:cat>
          <c:val>
            <c:numRef>
              <c:f>'Core Slide Template'!$V$176:$V$188</c:f>
              <c:numCache>
                <c:formatCode>0.0</c:formatCode>
                <c:ptCount val="13"/>
                <c:pt idx="0">
                  <c:v>25.108343522965971</c:v>
                </c:pt>
                <c:pt idx="1">
                  <c:v>7.4768134850818511</c:v>
                </c:pt>
                <c:pt idx="3">
                  <c:v>18.690127094691832</c:v>
                </c:pt>
                <c:pt idx="4">
                  <c:v>6.4977452077261919</c:v>
                </c:pt>
                <c:pt idx="5">
                  <c:v>12.799070590566346</c:v>
                </c:pt>
                <c:pt idx="6">
                  <c:v>8.6150495562264897</c:v>
                </c:pt>
                <c:pt idx="7">
                  <c:v>6.3001760633539634</c:v>
                </c:pt>
                <c:pt idx="9">
                  <c:v>13.672257306332199</c:v>
                </c:pt>
                <c:pt idx="10">
                  <c:v>16.632491988306786</c:v>
                </c:pt>
                <c:pt idx="11">
                  <c:v>17.255681124873202</c:v>
                </c:pt>
                <c:pt idx="12">
                  <c:v>12.669729091525515</c:v>
                </c:pt>
              </c:numCache>
            </c:numRef>
          </c:val>
          <c:extLst>
            <c:ext xmlns:c16="http://schemas.microsoft.com/office/drawing/2014/chart" uri="{C3380CC4-5D6E-409C-BE32-E72D297353CC}">
              <c16:uniqueId val="{00000026-81BA-4F4C-A221-BE056295DA83}"/>
            </c:ext>
          </c:extLst>
        </c:ser>
        <c:dLbls>
          <c:dLblPos val="outEnd"/>
          <c:showLegendKey val="0"/>
          <c:showVal val="1"/>
          <c:showCatName val="0"/>
          <c:showSerName val="0"/>
          <c:showPercent val="0"/>
          <c:showBubbleSize val="0"/>
        </c:dLbls>
        <c:gapWidth val="2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9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legend>
      <c:legendPos val="r"/>
      <c:layout>
        <c:manualLayout>
          <c:xMode val="edge"/>
          <c:yMode val="edge"/>
          <c:x val="0.80346036745406835"/>
          <c:y val="8.6941202285405639E-2"/>
          <c:w val="0.17397293671624381"/>
          <c:h val="0.133280586711227"/>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951428177286379"/>
          <c:y val="3.7546881107946614E-2"/>
          <c:w val="0.59230229692986314"/>
          <c:h val="0.80068579447128996"/>
        </c:manualLayout>
      </c:layout>
      <c:barChart>
        <c:barDir val="bar"/>
        <c:grouping val="clustered"/>
        <c:varyColors val="0"/>
        <c:ser>
          <c:idx val="0"/>
          <c:order val="0"/>
          <c:tx>
            <c:strRef>
              <c:f>'Core Slide Template'!$Q$213</c:f>
              <c:strCache>
                <c:ptCount val="1"/>
                <c:pt idx="0">
                  <c:v>Veteran</c:v>
                </c:pt>
              </c:strCache>
            </c:strRef>
          </c:tx>
          <c:spPr>
            <a:solidFill>
              <a:srgbClr val="15365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Template'!$P$215:$P$219</c:f>
              <c:strCache>
                <c:ptCount val="5"/>
                <c:pt idx="0">
                  <c:v>Firearm</c:v>
                </c:pt>
                <c:pt idx="1">
                  <c:v>Hanging, strangulation, suffocation</c:v>
                </c:pt>
                <c:pt idx="2">
                  <c:v>Poisoning</c:v>
                </c:pt>
                <c:pt idx="3">
                  <c:v>Sharp instrument</c:v>
                </c:pt>
                <c:pt idx="4">
                  <c:v>Other Method</c:v>
                </c:pt>
              </c:strCache>
            </c:strRef>
          </c:cat>
          <c:val>
            <c:numRef>
              <c:f>'Core Slide Template'!$R$215:$R$219</c:f>
              <c:numCache>
                <c:formatCode>General</c:formatCode>
                <c:ptCount val="5"/>
                <c:pt idx="0">
                  <c:v>74.248927038626604</c:v>
                </c:pt>
                <c:pt idx="1">
                  <c:v>13.88997268825595</c:v>
                </c:pt>
                <c:pt idx="2">
                  <c:v>8.5836909871244629</c:v>
                </c:pt>
                <c:pt idx="3">
                  <c:v>0.93640265314085047</c:v>
                </c:pt>
                <c:pt idx="4">
                  <c:v>2.3410066328521264</c:v>
                </c:pt>
              </c:numCache>
            </c:numRef>
          </c:val>
          <c:extLst>
            <c:ext xmlns:c16="http://schemas.microsoft.com/office/drawing/2014/chart" uri="{C3380CC4-5D6E-409C-BE32-E72D297353CC}">
              <c16:uniqueId val="{00000000-7F0C-4393-899C-2BF633E5642B}"/>
            </c:ext>
          </c:extLst>
        </c:ser>
        <c:ser>
          <c:idx val="1"/>
          <c:order val="1"/>
          <c:tx>
            <c:strRef>
              <c:f>'Core Slide Template'!$S$213</c:f>
              <c:strCache>
                <c:ptCount val="1"/>
                <c:pt idx="0">
                  <c:v>Non-Veteran</c:v>
                </c:pt>
              </c:strCache>
            </c:strRef>
          </c:tx>
          <c:spPr>
            <a:solidFill>
              <a:sysClr val="window" lastClr="FFFFFF">
                <a:lumMod val="75000"/>
              </a:sysClr>
            </a:solidFill>
            <a:ln>
              <a:solidFill>
                <a:sysClr val="window" lastClr="FFFFFF">
                  <a:lumMod val="75000"/>
                </a:sys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'Core Slide Template'!$T$215:$T$219</c:f>
              <c:numCache>
                <c:formatCode>General</c:formatCode>
                <c:ptCount val="5"/>
                <c:pt idx="0">
                  <c:v>54.911220249338875</c:v>
                </c:pt>
                <c:pt idx="1">
                  <c:v>22.941065357007933</c:v>
                </c:pt>
                <c:pt idx="2">
                  <c:v>16.830374008311296</c:v>
                </c:pt>
                <c:pt idx="3">
                  <c:v>1.662259161314696</c:v>
                </c:pt>
                <c:pt idx="4">
                  <c:v>3.6550812240272004</c:v>
                </c:pt>
              </c:numCache>
            </c:numRef>
          </c:val>
          <c:extLst>
            <c:ext xmlns:c16="http://schemas.microsoft.com/office/drawing/2014/chart" uri="{C3380CC4-5D6E-409C-BE32-E72D297353CC}">
              <c16:uniqueId val="{00000001-7F0C-4393-899C-2BF633E5642B}"/>
            </c:ext>
          </c:extLst>
        </c:ser>
        <c:dLbls>
          <c:dLblPos val="outEnd"/>
          <c:showLegendKey val="0"/>
          <c:showVal val="1"/>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legend>
      <c:legendPos val="r"/>
      <c:layout>
        <c:manualLayout>
          <c:xMode val="edge"/>
          <c:yMode val="edge"/>
          <c:x val="0.79394845338714337"/>
          <c:y val="0.37778884273378482"/>
          <c:w val="0.17844570590962519"/>
          <c:h val="0.1347869691765651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742665491834482E-2"/>
          <c:y val="0.15462043394405608"/>
          <c:w val="0.89769225981139711"/>
          <c:h val="0.57700945276577265"/>
        </c:manualLayout>
      </c:layout>
      <c:barChart>
        <c:barDir val="col"/>
        <c:grouping val="clustered"/>
        <c:varyColors val="0"/>
        <c:ser>
          <c:idx val="0"/>
          <c:order val="0"/>
          <c:tx>
            <c:strRef>
              <c:f>'Core Slide Template'!$S$248</c:f>
              <c:strCache>
                <c:ptCount val="1"/>
                <c:pt idx="0">
                  <c:v>Veteran</c:v>
                </c:pt>
              </c:strCache>
            </c:strRef>
          </c:tx>
          <c:spPr>
            <a:solidFill>
              <a:srgbClr val="15365E"/>
            </a:solidFill>
            <a:ln>
              <a:solidFill>
                <a:srgbClr val="15365E"/>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Template'!$S$249:$S$257</c:f>
              <c:numCache>
                <c:formatCode>0.0</c:formatCode>
                <c:ptCount val="9"/>
                <c:pt idx="0">
                  <c:v>50.56</c:v>
                </c:pt>
                <c:pt idx="1">
                  <c:v>50.39</c:v>
                </c:pt>
                <c:pt idx="2">
                  <c:v>38.81</c:v>
                </c:pt>
                <c:pt idx="3">
                  <c:v>32.06</c:v>
                </c:pt>
                <c:pt idx="4">
                  <c:v>35.42</c:v>
                </c:pt>
                <c:pt idx="5">
                  <c:v>30.99</c:v>
                </c:pt>
                <c:pt idx="6">
                  <c:v>28.09</c:v>
                </c:pt>
                <c:pt idx="7">
                  <c:v>33.31</c:v>
                </c:pt>
                <c:pt idx="8">
                  <c:v>10.55</c:v>
                </c:pt>
              </c:numCache>
            </c:numRef>
          </c:val>
          <c:extLst>
            <c:ext xmlns:c16="http://schemas.microsoft.com/office/drawing/2014/chart" uri="{C3380CC4-5D6E-409C-BE32-E72D297353CC}">
              <c16:uniqueId val="{00000000-0509-4D7D-AB76-EFEA0C377DD6}"/>
            </c:ext>
          </c:extLst>
        </c:ser>
        <c:ser>
          <c:idx val="1"/>
          <c:order val="1"/>
          <c:tx>
            <c:strRef>
              <c:f>'Core Slide Template'!$T$248</c:f>
              <c:strCache>
                <c:ptCount val="1"/>
                <c:pt idx="0">
                  <c:v>Non-Veteran</c:v>
                </c:pt>
              </c:strCache>
            </c:strRef>
          </c:tx>
          <c:spPr>
            <a:solidFill>
              <a:sysClr val="window" lastClr="FFFFFF">
                <a:lumMod val="75000"/>
              </a:sysClr>
            </a:solidFill>
            <a:ln>
              <a:solidFill>
                <a:sysClr val="window" lastClr="FFFFFF">
                  <a:lumMod val="75000"/>
                </a:sysClr>
              </a:solid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Template'!$T$249:$T$257</c:f>
              <c:numCache>
                <c:formatCode>0.0</c:formatCode>
                <c:ptCount val="9"/>
                <c:pt idx="0">
                  <c:v>54.8</c:v>
                </c:pt>
                <c:pt idx="1">
                  <c:v>53.73</c:v>
                </c:pt>
                <c:pt idx="2">
                  <c:v>42.03</c:v>
                </c:pt>
                <c:pt idx="3">
                  <c:v>32.99</c:v>
                </c:pt>
                <c:pt idx="4">
                  <c:v>22.02</c:v>
                </c:pt>
                <c:pt idx="5">
                  <c:v>30.29</c:v>
                </c:pt>
                <c:pt idx="6">
                  <c:v>26.48</c:v>
                </c:pt>
                <c:pt idx="7">
                  <c:v>35.53</c:v>
                </c:pt>
                <c:pt idx="8">
                  <c:v>18.149999999999999</c:v>
                </c:pt>
              </c:numCache>
            </c:numRef>
          </c:val>
          <c:extLst>
            <c:ext xmlns:c16="http://schemas.microsoft.com/office/drawing/2014/chart" uri="{C3380CC4-5D6E-409C-BE32-E72D297353CC}">
              <c16:uniqueId val="{00000001-0509-4D7D-AB76-EFEA0C377DD6}"/>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8272450284548811"/>
          <c:y val="0.10324983555544309"/>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55869270789863E-2"/>
          <c:y val="9.4593966803738161E-2"/>
          <c:w val="0.91456614194934449"/>
          <c:h val="0.66703668328608279"/>
        </c:manualLayout>
      </c:layout>
      <c:barChart>
        <c:barDir val="col"/>
        <c:grouping val="clustered"/>
        <c:varyColors val="0"/>
        <c:ser>
          <c:idx val="0"/>
          <c:order val="0"/>
          <c:tx>
            <c:strRef>
              <c:f>'Core Slide Template'!$S$280</c:f>
              <c:strCache>
                <c:ptCount val="1"/>
                <c:pt idx="0">
                  <c:v>Rural</c:v>
                </c:pt>
              </c:strCache>
            </c:strRef>
          </c:tx>
          <c:spPr>
            <a:solidFill>
              <a:srgbClr val="267300"/>
            </a:solidFill>
            <a:ln>
              <a:solidFill>
                <a:srgbClr val="267300"/>
              </a:solidFill>
            </a:ln>
            <a:effectLst/>
          </c:spPr>
          <c:invertIfNegative val="0"/>
          <c:dPt>
            <c:idx val="0"/>
            <c:invertIfNegative val="0"/>
            <c:bubble3D val="0"/>
            <c:spPr>
              <a:solidFill>
                <a:srgbClr val="267300"/>
              </a:solidFill>
              <a:ln>
                <a:solidFill>
                  <a:srgbClr val="267300"/>
                </a:solidFill>
              </a:ln>
              <a:effectLst/>
            </c:spPr>
            <c:extLst>
              <c:ext xmlns:c16="http://schemas.microsoft.com/office/drawing/2014/chart" uri="{C3380CC4-5D6E-409C-BE32-E72D297353CC}">
                <c16:uniqueId val="{00000001-7048-4B3B-80DE-AAD281BC7E44}"/>
              </c:ext>
            </c:extLst>
          </c:dPt>
          <c:dPt>
            <c:idx val="1"/>
            <c:invertIfNegative val="0"/>
            <c:bubble3D val="0"/>
            <c:spPr>
              <a:solidFill>
                <a:srgbClr val="267300"/>
              </a:solidFill>
              <a:ln>
                <a:solidFill>
                  <a:srgbClr val="267300"/>
                </a:solidFill>
              </a:ln>
              <a:effectLst/>
            </c:spPr>
            <c:extLst>
              <c:ext xmlns:c16="http://schemas.microsoft.com/office/drawing/2014/chart" uri="{C3380CC4-5D6E-409C-BE32-E72D297353CC}">
                <c16:uniqueId val="{00000003-7048-4B3B-80DE-AAD281BC7E44}"/>
              </c:ext>
            </c:extLst>
          </c:dPt>
          <c:dPt>
            <c:idx val="2"/>
            <c:invertIfNegative val="0"/>
            <c:bubble3D val="0"/>
            <c:spPr>
              <a:solidFill>
                <a:srgbClr val="267300"/>
              </a:solidFill>
              <a:ln>
                <a:solidFill>
                  <a:srgbClr val="267300"/>
                </a:solidFill>
              </a:ln>
              <a:effectLst/>
            </c:spPr>
            <c:extLst>
              <c:ext xmlns:c16="http://schemas.microsoft.com/office/drawing/2014/chart" uri="{C3380CC4-5D6E-409C-BE32-E72D297353CC}">
                <c16:uniqueId val="{00000005-7048-4B3B-80DE-AAD281BC7E44}"/>
              </c:ext>
            </c:extLst>
          </c:dPt>
          <c:dPt>
            <c:idx val="3"/>
            <c:invertIfNegative val="0"/>
            <c:bubble3D val="0"/>
            <c:spPr>
              <a:solidFill>
                <a:srgbClr val="267300"/>
              </a:solidFill>
              <a:ln>
                <a:solidFill>
                  <a:srgbClr val="267300"/>
                </a:solidFill>
              </a:ln>
              <a:effectLst/>
            </c:spPr>
            <c:extLst>
              <c:ext xmlns:c16="http://schemas.microsoft.com/office/drawing/2014/chart" uri="{C3380CC4-5D6E-409C-BE32-E72D297353CC}">
                <c16:uniqueId val="{00000007-7048-4B3B-80DE-AAD281BC7E44}"/>
              </c:ext>
            </c:extLst>
          </c:dPt>
          <c:dPt>
            <c:idx val="4"/>
            <c:invertIfNegative val="0"/>
            <c:bubble3D val="0"/>
            <c:spPr>
              <a:solidFill>
                <a:srgbClr val="267300"/>
              </a:solidFill>
              <a:ln>
                <a:solidFill>
                  <a:srgbClr val="267300"/>
                </a:solidFill>
              </a:ln>
              <a:effectLst/>
            </c:spPr>
            <c:extLst>
              <c:ext xmlns:c16="http://schemas.microsoft.com/office/drawing/2014/chart" uri="{C3380CC4-5D6E-409C-BE32-E72D297353CC}">
                <c16:uniqueId val="{00000009-7048-4B3B-80DE-AAD281BC7E44}"/>
              </c:ext>
            </c:extLst>
          </c:dPt>
          <c:dPt>
            <c:idx val="5"/>
            <c:invertIfNegative val="0"/>
            <c:bubble3D val="0"/>
            <c:spPr>
              <a:solidFill>
                <a:srgbClr val="267300"/>
              </a:solidFill>
              <a:ln>
                <a:solidFill>
                  <a:srgbClr val="267300"/>
                </a:solidFill>
              </a:ln>
              <a:effectLst/>
            </c:spPr>
            <c:extLst>
              <c:ext xmlns:c16="http://schemas.microsoft.com/office/drawing/2014/chart" uri="{C3380CC4-5D6E-409C-BE32-E72D297353CC}">
                <c16:uniqueId val="{0000000B-7048-4B3B-80DE-AAD281BC7E44}"/>
              </c:ext>
            </c:extLst>
          </c:dPt>
          <c:dPt>
            <c:idx val="6"/>
            <c:invertIfNegative val="0"/>
            <c:bubble3D val="0"/>
            <c:spPr>
              <a:solidFill>
                <a:srgbClr val="267300"/>
              </a:solidFill>
              <a:ln>
                <a:solidFill>
                  <a:srgbClr val="267300"/>
                </a:solidFill>
              </a:ln>
              <a:effectLst/>
            </c:spPr>
            <c:extLst>
              <c:ext xmlns:c16="http://schemas.microsoft.com/office/drawing/2014/chart" uri="{C3380CC4-5D6E-409C-BE32-E72D297353CC}">
                <c16:uniqueId val="{0000000D-7048-4B3B-80DE-AAD281BC7E44}"/>
              </c:ext>
            </c:extLst>
          </c:dPt>
          <c:dPt>
            <c:idx val="7"/>
            <c:invertIfNegative val="0"/>
            <c:bubble3D val="0"/>
            <c:spPr>
              <a:solidFill>
                <a:srgbClr val="267300"/>
              </a:solidFill>
              <a:ln>
                <a:solidFill>
                  <a:srgbClr val="267300"/>
                </a:solidFill>
              </a:ln>
              <a:effectLst/>
            </c:spPr>
            <c:extLst>
              <c:ext xmlns:c16="http://schemas.microsoft.com/office/drawing/2014/chart" uri="{C3380CC4-5D6E-409C-BE32-E72D297353CC}">
                <c16:uniqueId val="{0000000F-7048-4B3B-80DE-AAD281BC7E44}"/>
              </c:ext>
            </c:extLst>
          </c:dPt>
          <c:dPt>
            <c:idx val="8"/>
            <c:invertIfNegative val="0"/>
            <c:bubble3D val="0"/>
            <c:spPr>
              <a:solidFill>
                <a:srgbClr val="267300"/>
              </a:solidFill>
              <a:ln>
                <a:solidFill>
                  <a:srgbClr val="267300"/>
                </a:solidFill>
              </a:ln>
              <a:effectLst/>
            </c:spPr>
            <c:extLst>
              <c:ext xmlns:c16="http://schemas.microsoft.com/office/drawing/2014/chart" uri="{C3380CC4-5D6E-409C-BE32-E72D297353CC}">
                <c16:uniqueId val="{00000011-7048-4B3B-80DE-AAD281BC7E44}"/>
              </c:ext>
            </c:extLst>
          </c:dPt>
          <c:dPt>
            <c:idx val="9"/>
            <c:invertIfNegative val="0"/>
            <c:bubble3D val="0"/>
            <c:spPr>
              <a:solidFill>
                <a:srgbClr val="267300"/>
              </a:solidFill>
              <a:ln>
                <a:solidFill>
                  <a:srgbClr val="267300"/>
                </a:solidFill>
              </a:ln>
              <a:effectLst/>
            </c:spPr>
            <c:extLst>
              <c:ext xmlns:c16="http://schemas.microsoft.com/office/drawing/2014/chart" uri="{C3380CC4-5D6E-409C-BE32-E72D297353CC}">
                <c16:uniqueId val="{00000013-7048-4B3B-80DE-AAD281BC7E44}"/>
              </c:ext>
            </c:extLst>
          </c:dPt>
          <c:dPt>
            <c:idx val="10"/>
            <c:invertIfNegative val="0"/>
            <c:bubble3D val="0"/>
            <c:spPr>
              <a:solidFill>
                <a:srgbClr val="267300"/>
              </a:solidFill>
              <a:ln>
                <a:solidFill>
                  <a:srgbClr val="267300"/>
                </a:solidFill>
              </a:ln>
              <a:effectLst/>
            </c:spPr>
            <c:extLst>
              <c:ext xmlns:c16="http://schemas.microsoft.com/office/drawing/2014/chart" uri="{C3380CC4-5D6E-409C-BE32-E72D297353CC}">
                <c16:uniqueId val="{00000015-7048-4B3B-80DE-AAD281BC7E44}"/>
              </c:ext>
            </c:extLst>
          </c:dPt>
          <c:dPt>
            <c:idx val="11"/>
            <c:invertIfNegative val="0"/>
            <c:bubble3D val="0"/>
            <c:spPr>
              <a:solidFill>
                <a:srgbClr val="267300"/>
              </a:solidFill>
              <a:ln>
                <a:solidFill>
                  <a:srgbClr val="267300"/>
                </a:solidFill>
              </a:ln>
              <a:effectLst/>
            </c:spPr>
            <c:extLst>
              <c:ext xmlns:c16="http://schemas.microsoft.com/office/drawing/2014/chart" uri="{C3380CC4-5D6E-409C-BE32-E72D297353CC}">
                <c16:uniqueId val="{00000017-7048-4B3B-80DE-AAD281BC7E44}"/>
              </c:ext>
            </c:extLst>
          </c:dPt>
          <c:dPt>
            <c:idx val="12"/>
            <c:invertIfNegative val="0"/>
            <c:bubble3D val="0"/>
            <c:spPr>
              <a:solidFill>
                <a:srgbClr val="267300"/>
              </a:solidFill>
              <a:ln>
                <a:solidFill>
                  <a:srgbClr val="267300"/>
                </a:solidFill>
              </a:ln>
              <a:effectLst/>
            </c:spPr>
            <c:extLst>
              <c:ext xmlns:c16="http://schemas.microsoft.com/office/drawing/2014/chart" uri="{C3380CC4-5D6E-409C-BE32-E72D297353CC}">
                <c16:uniqueId val="{00000019-7048-4B3B-80DE-AAD281BC7E44}"/>
              </c:ext>
            </c:extLst>
          </c:dPt>
          <c:dPt>
            <c:idx val="13"/>
            <c:invertIfNegative val="0"/>
            <c:bubble3D val="0"/>
            <c:spPr>
              <a:solidFill>
                <a:srgbClr val="267300"/>
              </a:solidFill>
              <a:ln>
                <a:solidFill>
                  <a:srgbClr val="267300"/>
                </a:solidFill>
              </a:ln>
              <a:effectLst/>
            </c:spPr>
            <c:extLst>
              <c:ext xmlns:c16="http://schemas.microsoft.com/office/drawing/2014/chart" uri="{C3380CC4-5D6E-409C-BE32-E72D297353CC}">
                <c16:uniqueId val="{0000001B-7048-4B3B-80DE-AAD281BC7E44}"/>
              </c:ext>
            </c:extLst>
          </c:dPt>
          <c:dPt>
            <c:idx val="14"/>
            <c:invertIfNegative val="0"/>
            <c:bubble3D val="0"/>
            <c:spPr>
              <a:solidFill>
                <a:srgbClr val="267300"/>
              </a:solidFill>
              <a:ln>
                <a:solidFill>
                  <a:srgbClr val="267300"/>
                </a:solidFill>
              </a:ln>
              <a:effectLst/>
            </c:spPr>
            <c:extLst>
              <c:ext xmlns:c16="http://schemas.microsoft.com/office/drawing/2014/chart" uri="{C3380CC4-5D6E-409C-BE32-E72D297353CC}">
                <c16:uniqueId val="{0000001D-7048-4B3B-80DE-AAD281BC7E44}"/>
              </c:ext>
            </c:extLst>
          </c:dPt>
          <c:dLbls>
            <c:dLbl>
              <c:idx val="5"/>
              <c:layout>
                <c:manualLayout>
                  <c:x val="-9.042553759584128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48-4B3B-80DE-AAD281BC7E44}"/>
                </c:ext>
              </c:extLst>
            </c:dLbl>
            <c:dLbl>
              <c:idx val="6"/>
              <c:layout>
                <c:manualLayout>
                  <c:x val="7.53546146632010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48-4B3B-80DE-AAD281BC7E44}"/>
                </c:ext>
              </c:extLst>
            </c:dLbl>
            <c:dLbl>
              <c:idx val="13"/>
              <c:layout>
                <c:manualLayout>
                  <c:x val="4.5212768797920641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048-4B3B-80DE-AAD281BC7E44}"/>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Template'!$R$281:$R$294</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Template'!$T$281:$T$294</c:f>
              <c:numCache>
                <c:formatCode>General</c:formatCode>
                <c:ptCount val="14"/>
                <c:pt idx="0">
                  <c:v>28.426449013732917</c:v>
                </c:pt>
                <c:pt idx="1">
                  <c:v>7.8208789027142824</c:v>
                </c:pt>
                <c:pt idx="3">
                  <c:v>22.421419328974849</c:v>
                </c:pt>
                <c:pt idx="4">
                  <c:v>6.0166787933060952</c:v>
                </c:pt>
                <c:pt idx="5">
                  <c:v>12.895923826053711</c:v>
                </c:pt>
                <c:pt idx="6">
                  <c:v>12.574503935819731</c:v>
                </c:pt>
                <c:pt idx="7">
                  <c:v>5.7381349421970729</c:v>
                </c:pt>
                <c:pt idx="9">
                  <c:v>5.4938028662131746</c:v>
                </c:pt>
                <c:pt idx="10">
                  <c:v>16.487669266109037</c:v>
                </c:pt>
                <c:pt idx="11">
                  <c:v>19.885394200851334</c:v>
                </c:pt>
                <c:pt idx="12">
                  <c:v>21.431794015515145</c:v>
                </c:pt>
                <c:pt idx="13">
                  <c:v>18.269221069903868</c:v>
                </c:pt>
              </c:numCache>
            </c:numRef>
          </c:val>
          <c:extLst>
            <c:ext xmlns:c16="http://schemas.microsoft.com/office/drawing/2014/chart" uri="{C3380CC4-5D6E-409C-BE32-E72D297353CC}">
              <c16:uniqueId val="{0000001E-7048-4B3B-80DE-AAD281BC7E44}"/>
            </c:ext>
          </c:extLst>
        </c:ser>
        <c:ser>
          <c:idx val="1"/>
          <c:order val="1"/>
          <c:tx>
            <c:strRef>
              <c:f>'Core Slide Template'!$U$280</c:f>
              <c:strCache>
                <c:ptCount val="1"/>
                <c:pt idx="0">
                  <c:v>Urban</c:v>
                </c:pt>
              </c:strCache>
            </c:strRef>
          </c:tx>
          <c:spPr>
            <a:solidFill>
              <a:sysClr val="window" lastClr="FFFFFF">
                <a:lumMod val="75000"/>
              </a:sysClr>
            </a:solidFill>
            <a:ln>
              <a:noFill/>
            </a:ln>
            <a:effectLst/>
          </c:spPr>
          <c:invertIfNegative val="0"/>
          <c:dLbls>
            <c:dLbl>
              <c:idx val="0"/>
              <c:layout>
                <c:manualLayout>
                  <c:x val="7.5354614663201069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048-4B3B-80DE-AAD281BC7E44}"/>
                </c:ext>
              </c:extLst>
            </c:dLbl>
            <c:dLbl>
              <c:idx val="3"/>
              <c:layout>
                <c:manualLayout>
                  <c:x val="6.02836917305608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048-4B3B-80DE-AAD281BC7E44}"/>
                </c:ext>
              </c:extLst>
            </c:dLbl>
            <c:dLbl>
              <c:idx val="5"/>
              <c:layout>
                <c:manualLayout>
                  <c:x val="0"/>
                  <c:y val="-1.67384026781444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048-4B3B-80DE-AAD281BC7E44}"/>
                </c:ext>
              </c:extLst>
            </c:dLbl>
            <c:dLbl>
              <c:idx val="10"/>
              <c:layout>
                <c:manualLayout>
                  <c:x val="2.777777777777676E-3"/>
                  <c:y val="-5.273487512423105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048-4B3B-80DE-AAD281BC7E44}"/>
                </c:ext>
              </c:extLst>
            </c:dLbl>
            <c:dLbl>
              <c:idx val="11"/>
              <c:layout>
                <c:manualLayout>
                  <c:x val="3.01418458652804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048-4B3B-80DE-AAD281BC7E44}"/>
                </c:ext>
              </c:extLst>
            </c:dLbl>
            <c:dLbl>
              <c:idx val="12"/>
              <c:layout>
                <c:manualLayout>
                  <c:x val="4.521276879791953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048-4B3B-80DE-AAD281BC7E44}"/>
                </c:ext>
              </c:extLst>
            </c:dLbl>
            <c:dLbl>
              <c:idx val="13"/>
              <c:layout>
                <c:manualLayout>
                  <c:x val="4.5212768797919531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048-4B3B-80DE-AAD281BC7E4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'Core Slide Template'!$R$281:$R$294</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Template'!$V$281:$V$294</c:f>
              <c:numCache>
                <c:formatCode>General</c:formatCode>
                <c:ptCount val="14"/>
                <c:pt idx="0">
                  <c:v>22.58848038939891</c:v>
                </c:pt>
                <c:pt idx="1">
                  <c:v>6.7447401073796209</c:v>
                </c:pt>
                <c:pt idx="3">
                  <c:v>19.01918855379563</c:v>
                </c:pt>
                <c:pt idx="4">
                  <c:v>6.7593737811174543</c:v>
                </c:pt>
                <c:pt idx="5">
                  <c:v>13.050868034478574</c:v>
                </c:pt>
                <c:pt idx="6">
                  <c:v>7.555755176741707</c:v>
                </c:pt>
                <c:pt idx="7">
                  <c:v>6.3321850148047893</c:v>
                </c:pt>
                <c:pt idx="9">
                  <c:v>5.0179701007423834</c:v>
                </c:pt>
                <c:pt idx="10">
                  <c:v>13.784700347129457</c:v>
                </c:pt>
                <c:pt idx="11">
                  <c:v>14.803999503795577</c:v>
                </c:pt>
                <c:pt idx="12">
                  <c:v>17.796630440849327</c:v>
                </c:pt>
                <c:pt idx="13">
                  <c:v>15.610335691407075</c:v>
                </c:pt>
              </c:numCache>
            </c:numRef>
          </c:val>
          <c:extLst>
            <c:ext xmlns:c16="http://schemas.microsoft.com/office/drawing/2014/chart" uri="{C3380CC4-5D6E-409C-BE32-E72D297353CC}">
              <c16:uniqueId val="{00000025-7048-4B3B-80DE-AAD281BC7E44}"/>
            </c:ext>
          </c:extLst>
        </c:ser>
        <c:dLbls>
          <c:dLblPos val="outEnd"/>
          <c:showLegendKey val="0"/>
          <c:showVal val="1"/>
          <c:showCatName val="0"/>
          <c:showSerName val="0"/>
          <c:showPercent val="0"/>
          <c:showBubbleSize val="0"/>
        </c:dLbls>
        <c:gapWidth val="2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30"/>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legend>
      <c:legendPos val="r"/>
      <c:layout>
        <c:manualLayout>
          <c:xMode val="edge"/>
          <c:yMode val="edge"/>
          <c:x val="0.74633081802274714"/>
          <c:y val="9.653944752997555E-2"/>
          <c:w val="0.22138038507446645"/>
          <c:h val="7.7010585298071602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F9_AF1E6805.xml><?xml version="1.0" encoding="utf-8"?>
<p188:cmLst xmlns:a="http://schemas.openxmlformats.org/drawingml/2006/main" xmlns:r="http://schemas.openxmlformats.org/officeDocument/2006/relationships" xmlns:p188="http://schemas.microsoft.com/office/powerpoint/2018/8/main">
  <p188:cm id="{08AED65C-08CA-401F-8047-465F1554C354}" authorId="{A219729F-E8C6-2552-6DB9-7D75372C1844}" created="2024-04-24T17:45:19.034">
    <pc:sldMkLst xmlns:pc="http://schemas.microsoft.com/office/powerpoint/2013/main/command">
      <pc:docMk/>
      <pc:sldMk cId="2938005509" sldId="505"/>
    </pc:sldMkLst>
    <p188:txBody>
      <a:bodyPr/>
      <a:lstStyle/>
      <a:p>
        <a:r>
          <a:rPr lang="en-US"/>
          <a:t>Will add once we draft report</a:t>
        </a:r>
      </a:p>
    </p188:txBody>
  </p188:cm>
</p188:cmLst>
</file>

<file path=ppt/drawings/drawing1.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A7CAC7AF-B8CD-494F-A499-5574815151F9}" type="TxLink">
            <a:rPr lang="en-US" sz="1400" b="0" i="0" u="none" strike="noStrike">
              <a:solidFill>
                <a:srgbClr val="000000"/>
              </a:solidFill>
              <a:latin typeface="Franklin Gothic Demi Cond" panose="020B0706030402020204" pitchFamily="34" charset="0"/>
              <a:cs typeface="Calibri"/>
            </a:rPr>
            <a:pPr/>
            <a:t>Number of Suicide Deaths Among NC Residents, NC-VDRS, 2012-2021</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0.86906</cdr:y>
    </cdr:from>
    <cdr:to>
      <cdr:x>1</cdr:x>
      <cdr:y>1</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614362" y="3805685"/>
          <a:ext cx="7825444" cy="57339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cs typeface="Arial" panose="020B0604020202020204" pitchFamily="34" charset="0"/>
            </a:rPr>
            <a:pPr/>
            <a:t>Limted to NC residents
Source: NC-VDRS, 2012-2021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D088798-6EF6-4F4F-B1FB-8D92BF6A11B5}" type="TxLink">
            <a:rPr lang="en-US" sz="900" b="0" i="0" u="none" strike="noStrike">
              <a:solidFill>
                <a:srgbClr val="000000"/>
              </a:solidFill>
              <a:latin typeface="Arial" panose="020B0604020202020204" pitchFamily="34" charset="0"/>
              <a:cs typeface="Arial" panose="020B0604020202020204" pitchFamily="34" charset="0"/>
            </a:rPr>
            <a:pPr/>
            <a:t>Limted to NC residents
Source: NC-VDRS, 2012-2021; US Census non-bridged population estimates, 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98AE8D51-CF59-4AC6-86D0-37C871315917}" type="TxLink">
            <a:rPr lang="en-US" sz="1400" b="0" i="0" u="none" strike="noStrike" dirty="0">
              <a:solidFill>
                <a:srgbClr val="000000"/>
              </a:solidFill>
              <a:latin typeface="Franklin Gothic Demi Cond" panose="020B0706030402020204" pitchFamily="34" charset="0"/>
              <a:cs typeface="Calibri"/>
            </a:rPr>
            <a:pPr algn="l"/>
            <a:t>Circumstances of Suicides in North Carolina by Rural County Status, 2012-2021</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A037CD1-6458-426C-88EA-06919626F975}"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(95.7%); 184 rural residents and 407 urban residents were missing circumstance information
Source: NC-VDRS,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0.94653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29" y="6057"/>
          <a:ext cx="7526520" cy="403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0A19BFF6-4FFE-4898-B1B9-F303A6B720CD}" type="TxLink">
            <a:rPr lang="en-US" sz="1400" b="0" i="0" u="none" strike="noStrike">
              <a:solidFill>
                <a:srgbClr val="000000"/>
              </a:solidFill>
              <a:latin typeface="Franklin Gothic Demi Cond" panose="020B0706030402020204" pitchFamily="34" charset="0"/>
              <a:cs typeface="Calibri"/>
            </a:rPr>
            <a:pPr/>
            <a:t>Number of Self-inflicted Injury Hospitalizations Among NC Residents, 2016-2022</a:t>
          </a:fld>
          <a:endParaRPr lang="en-US" sz="1400">
            <a:latin typeface="Franklin Gothic Demi Cond" panose="020B0706030402020204" pitchFamily="34" charset="0"/>
          </a:endParaRPr>
        </a:p>
      </cdr:txBody>
    </cdr:sp>
  </cdr:relSizeAnchor>
  <cdr:relSizeAnchor xmlns:cdr="http://schemas.openxmlformats.org/drawingml/2006/chartDrawing">
    <cdr:from>
      <cdr:x>0</cdr:x>
      <cdr:y>0.86741</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39635"/>
          <a:ext cx="7972873" cy="64803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D72D307-1E2B-43E5-89F3-7242000E5CBC}" type="TxLink">
            <a:rPr lang="en-US" sz="900" b="0" i="0" u="none" strike="noStrike">
              <a:solidFill>
                <a:srgbClr val="000000"/>
              </a:solidFill>
              <a:latin typeface="Arial" panose="020B0604020202020204" pitchFamily="34" charset="0"/>
              <a:cs typeface="Arial" panose="020B0604020202020204" pitchFamily="34" charset="0"/>
            </a:rPr>
            <a:pPr/>
            <a:t>
Limited to NC Residents
Source: NC State Center for Health Statistics, Hosptial Discharge Data, 2016-2022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0.00485</cdr:y>
    </cdr:from>
    <cdr:to>
      <cdr:x>0.97174</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3947"/>
          <a:ext cx="8012204" cy="383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8765F04-6924-4AA2-909D-954BF7D2965D}" type="TxLink">
            <a:rPr lang="en-US" sz="1400" b="0" i="0" u="none" strike="noStrike">
              <a:solidFill>
                <a:srgbClr val="000000"/>
              </a:solidFill>
              <a:latin typeface="Franklin Gothic Demi Cond" panose="020B0706030402020204" pitchFamily="34" charset="0"/>
              <a:cs typeface="Calibri"/>
            </a:rPr>
            <a:pPr/>
            <a:t>Self-inflicted Injury Hospitalization Rates per 100,000 by Demographic Group, 2018-2022</a:t>
          </a:fld>
          <a:endParaRPr lang="en-US" sz="1400">
            <a:latin typeface="Franklin Gothic Demi Cond" panose="020B0706030402020204" pitchFamily="34" charset="0"/>
          </a:endParaRPr>
        </a:p>
      </cdr:txBody>
    </cdr:sp>
  </cdr:relSizeAnchor>
  <cdr:relSizeAnchor xmlns:cdr="http://schemas.openxmlformats.org/drawingml/2006/chartDrawing">
    <cdr:from>
      <cdr:x>0.00046</cdr:x>
      <cdr:y>0.81296</cdr:y>
    </cdr:from>
    <cdr:to>
      <cdr:x>1</cdr:x>
      <cdr:y>0.94239</cdr:y>
    </cdr:to>
    <cdr:sp macro="" textlink="">
      <cdr:nvSpPr>
        <cdr:cNvPr id="5" name="TextBox 1">
          <a:extLst xmlns:a="http://schemas.openxmlformats.org/drawingml/2006/main">
            <a:ext uri="{FF2B5EF4-FFF2-40B4-BE49-F238E27FC236}">
              <a16:creationId xmlns:a16="http://schemas.microsoft.com/office/drawing/2014/main" id="{62F6EF21-64D5-DB4C-29A4-6F61CC787261}"/>
            </a:ext>
          </a:extLst>
        </cdr:cNvPr>
        <cdr:cNvSpPr txBox="1"/>
      </cdr:nvSpPr>
      <cdr:spPr>
        <a:xfrm xmlns:a="http://schemas.openxmlformats.org/drawingml/2006/main">
          <a:off x="3954" y="3505905"/>
          <a:ext cx="8591844" cy="55817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BE2396-5C43-4D3F-AC66-8D232FE500C7}" type="TxLink">
            <a:rPr lang="en-US" sz="900" b="0" i="0" u="none" strike="noStrike">
              <a:solidFill>
                <a:srgbClr val="000000"/>
              </a:solidFill>
              <a:latin typeface="Arial" panose="020B0604020202020204" pitchFamily="34" charset="0"/>
              <a:cs typeface="Arial" panose="020B0604020202020204" pitchFamily="34" charset="0"/>
            </a:rPr>
            <a:pPr/>
            <a:t>
Limited to NC Residents; NH = non-Hispanic
Source: NC State Center for Health Statistics, Hosptial Discharge Data, 2018-2022; US Census non-bridged population estimates, 2022</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0.91867</cdr:y>
    </cdr:from>
    <cdr:to>
      <cdr:x>0.99954</cdr:x>
      <cdr:y>1</cdr:y>
    </cdr:to>
    <cdr:sp macro="" textlink="">
      <cdr:nvSpPr>
        <cdr:cNvPr id="6" name="TextBox 1">
          <a:extLst xmlns:a="http://schemas.openxmlformats.org/drawingml/2006/main">
            <a:ext uri="{FF2B5EF4-FFF2-40B4-BE49-F238E27FC236}">
              <a16:creationId xmlns:a16="http://schemas.microsoft.com/office/drawing/2014/main" id="{8DE71AE3-066F-4E5D-EC9C-59D96F657015}"/>
            </a:ext>
          </a:extLst>
        </cdr:cNvPr>
        <cdr:cNvSpPr txBox="1"/>
      </cdr:nvSpPr>
      <cdr:spPr>
        <a:xfrm xmlns:a="http://schemas.openxmlformats.org/drawingml/2006/main">
          <a:off x="0" y="4264793"/>
          <a:ext cx="8254478" cy="3775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E91E4979-200B-42BA-B4C5-4FB8B25E21A2}" type="TxLink">
            <a:rPr lang="en-US" sz="1400" b="0" i="0" u="none" strike="noStrike">
              <a:solidFill>
                <a:srgbClr val="000000"/>
              </a:solidFill>
              <a:latin typeface="Franklin Gothic Demi Cond" panose="020B0706030402020204" pitchFamily="34" charset="0"/>
              <a:cs typeface="Calibri"/>
            </a:rPr>
            <a:pPr/>
            <a:t>Number of Self-inflicted Injury ED Visits Among NC Residents, 2016-2023</a:t>
          </a:fld>
          <a:endParaRPr lang="en-US" sz="1400">
            <a:latin typeface="Franklin Gothic Demi Cond" panose="020B0706030402020204" pitchFamily="34" charset="0"/>
          </a:endParaRPr>
        </a:p>
      </cdr:txBody>
    </cdr:sp>
  </cdr:relSizeAnchor>
  <cdr:relSizeAnchor xmlns:cdr="http://schemas.openxmlformats.org/drawingml/2006/chartDrawing">
    <cdr:from>
      <cdr:x>0</cdr:x>
      <cdr:y>0.86741</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1193996" y="4283166"/>
          <a:ext cx="7675903" cy="654714"/>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E47916B-CFCB-4A17-BB27-04A6294A17E0}" type="TxLink">
            <a:rPr lang="en-US" sz="900" b="0" i="0" u="none" strike="noStrike">
              <a:solidFill>
                <a:srgbClr val="000000"/>
              </a:solidFill>
              <a:latin typeface="Arial" panose="020B0604020202020204" pitchFamily="34" charset="0"/>
              <a:cs typeface="Arial" panose="020B0604020202020204" pitchFamily="34" charset="0"/>
            </a:rPr>
            <a:pPr/>
            <a:t>
Limited to NC Residents
Source: NC DETECT, Emergency Department (ED) Visit Data, 2016-2023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0.00448</cdr:y>
    </cdr:from>
    <cdr:to>
      <cdr:x>0.92738</cdr:x>
      <cdr:y>0.08207</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19309"/>
          <a:ext cx="7995718" cy="3346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1C0A05-5CD9-44C2-BD9A-4FD91EBBA5CC}" type="TxLink">
            <a:rPr lang="en-US" sz="1400" b="0" i="0" u="none" strike="noStrike">
              <a:solidFill>
                <a:srgbClr val="000000"/>
              </a:solidFill>
              <a:latin typeface="Franklin Gothic Demi Cond" panose="020B0706030402020204" pitchFamily="34" charset="0"/>
              <a:cs typeface="Calibri"/>
            </a:rPr>
            <a:pPr/>
            <a:t>Self-inflicted Injury ED Visit Rates per 100,000 by Demographic Group, 2019-2023</a:t>
          </a:fld>
          <a:endParaRPr lang="en-US" sz="1400" dirty="0">
            <a:latin typeface="Franklin Gothic Demi Cond" panose="020B07060304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3DA1530-0450-48F8-B0FC-09357861241D}" type="TxLink">
            <a:rPr lang="en-US" sz="900" b="0" i="0" u="none" strike="noStrike">
              <a:solidFill>
                <a:srgbClr val="000000"/>
              </a:solidFill>
              <a:latin typeface="Arial" panose="020B0604020202020204" pitchFamily="34" charset="0"/>
              <a:cs typeface="Arial" panose="020B0604020202020204" pitchFamily="34" charset="0"/>
            </a:rPr>
            <a:pPr/>
            <a:t>Limted to NC residents
Source: NC-VDRS, 2012-2021
Analysis by the DPH Injury Epidemiology, Surveillance, and Informatics Unit</a:t>
          </a:fld>
          <a:endParaRPr lang="en-US" sz="20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A704B9F-4693-457A-BA1E-6E1D8F9EB9F2}" type="TxLink">
            <a:rPr lang="en-US" sz="1400" b="0" i="0" u="none" strike="noStrike">
              <a:solidFill>
                <a:srgbClr val="000000"/>
              </a:solidFill>
              <a:latin typeface="Franklin Gothic Demi Cond" panose="020B0706030402020204" pitchFamily="34" charset="0"/>
              <a:cs typeface="Calibri"/>
            </a:rPr>
            <a:pPr/>
            <a:t>Suicide Death Rates (per 100,000) by Demographic Group, NC-VDRS, 2012-2021</a:t>
          </a:fld>
          <a:endParaRPr lang="en-US" sz="140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EE2B13C-96A7-450C-B493-780FC5E43A09}" type="TxLink">
            <a:rPr lang="en-US" sz="900" b="0" i="0" u="none" strike="noStrike">
              <a:solidFill>
                <a:srgbClr val="000000"/>
              </a:solidFill>
              <a:latin typeface="Arial" panose="020B0604020202020204" pitchFamily="34" charset="0"/>
              <a:cs typeface="Arial" panose="020B0604020202020204" pitchFamily="34" charset="0"/>
            </a:rPr>
            <a:pPr/>
            <a:t>Limted to NC residents; NH = non-Hispanic
Source: NC-VDRS, 2012-2021; US Census non-bridged population estimates, 2022</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C43D2DA-DFEF-487C-A782-B7C4125775E9}" type="TxLink">
            <a:rPr lang="en-US" sz="1400" b="0" i="0" u="none" strike="noStrike">
              <a:solidFill>
                <a:srgbClr val="000000"/>
              </a:solidFill>
              <a:latin typeface="Franklin Gothic Demi Cond" panose="020B0706030402020204" pitchFamily="34" charset="0"/>
              <a:cs typeface="Calibri"/>
            </a:rPr>
            <a:pPr/>
            <a:t>Suicide Death Rates (per 100,000) by Age Group, NC-VDRS, 2012-2021</a:t>
          </a:fld>
          <a:endParaRPr lang="en-US" sz="1400" b="0">
            <a:latin typeface="Franklin Gothic Demi Cond" panose="020B0706030402020204" pitchFamily="34" charset="0"/>
          </a:endParaRPr>
        </a:p>
      </cdr:txBody>
    </cdr:sp>
  </cdr:relSizeAnchor>
  <cdr:relSizeAnchor xmlns:cdr="http://schemas.openxmlformats.org/drawingml/2006/chartDrawing">
    <cdr:from>
      <cdr:x>0</cdr:x>
      <cdr:y>0.88268</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805005"/>
          <a:ext cx="7675904" cy="63865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6B0F2BF-9DE3-46F6-9BA0-47C27F7449AC}" type="TxLink">
            <a:rPr lang="en-US" sz="900" b="0" i="0" u="none" strike="noStrike">
              <a:solidFill>
                <a:srgbClr val="000000"/>
              </a:solidFill>
              <a:latin typeface="Arial" panose="020B0604020202020204" pitchFamily="34" charset="0"/>
              <a:cs typeface="Arial" panose="020B0604020202020204" pitchFamily="34" charset="0"/>
            </a:rPr>
            <a:pPr/>
            <a:t>Limited to NC residents
Source: NC-VDRS, 2012-2021; US Census non-bridged population estimates, 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E049E67-AC45-459B-8E62-D1F9A0F844F6}" type="TxLink">
            <a:rPr lang="en-US" sz="1400" b="0" i="0" u="none" strike="noStrike" dirty="0">
              <a:solidFill>
                <a:srgbClr val="000000"/>
              </a:solidFill>
              <a:latin typeface="Franklin Gothic Demi Cond" panose="020B0706030402020204" pitchFamily="34" charset="0"/>
              <a:cs typeface="Calibri"/>
            </a:rPr>
            <a:pPr algn="l"/>
            <a:t>Circumstances of Suicides in North Carolina by Sex, 2012-2021</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C58A07C-31F4-4F32-A9A5-BF4BDFA8E0AD}"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(95.7%); 495 males and 96 females were missing circumstance information
Source: NC-VDRS, 2012-2021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136F54C7-29EC-491A-811F-D29E777BCD77}" type="TxLink">
            <a:rPr lang="en-US" sz="1400" b="0" i="0" u="none" strike="noStrike">
              <a:solidFill>
                <a:srgbClr val="000000"/>
              </a:solidFill>
              <a:latin typeface="Franklin Gothic Demi Cond" panose="020B0706030402020204" pitchFamily="34" charset="0"/>
              <a:cs typeface="Calibri"/>
            </a:rPr>
            <a:pPr/>
            <a:t>Suicide Death Rates (per 100,000) by Veteran Status and Demographic Group, NC-VDRS, 2012-2021</a:t>
          </a:fld>
          <a:endParaRPr lang="en-US" sz="140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DF2675ED-95FE-4BA5-B573-BFCC273F921E}" type="TxLink">
            <a:rPr lang="en-US" sz="900" b="0" i="0" u="none" strike="noStrike">
              <a:solidFill>
                <a:srgbClr val="000000"/>
              </a:solidFill>
              <a:latin typeface="Arial" panose="020B0604020202020204" pitchFamily="34" charset="0"/>
              <a:cs typeface="Arial" panose="020B0604020202020204" pitchFamily="34" charset="0"/>
            </a:rPr>
            <a:pPr/>
            <a:t>Limted to NC residents
Source: NC-VDRS, 2012-2021; US Census non-bridged population estimates, 2022</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FE49AEA-DBEB-4158-AEDF-67AF4B4F6F04}" type="TxLink">
            <a:rPr lang="en-US" sz="900" b="0" i="0" u="none" strike="noStrike">
              <a:solidFill>
                <a:srgbClr val="000000"/>
              </a:solidFill>
              <a:latin typeface="Arial" panose="020B0604020202020204" pitchFamily="34" charset="0"/>
              <a:cs typeface="Arial" panose="020B0604020202020204" pitchFamily="34" charset="0"/>
            </a:rPr>
            <a:pPr/>
            <a:t>Limted to NC residents
Source: NC-VDRS, 2012-2021; US Census non-bridged population estimates, 2022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3C2AA2D-2D9C-4141-B042-3927D602F0EE}" type="TxLink">
            <a:rPr lang="en-US" sz="1400" b="0" i="0" u="none" strike="noStrike" dirty="0">
              <a:solidFill>
                <a:srgbClr val="000000"/>
              </a:solidFill>
              <a:latin typeface="Franklin Gothic Demi Cond" panose="020B0706030402020204" pitchFamily="34" charset="0"/>
              <a:cs typeface="Calibri"/>
            </a:rPr>
            <a:pPr algn="l"/>
            <a:t>Circumstances of Suicides in North Carolina by Veteran Status, 2012-2021</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688673-C858-4C7D-AA49-5DC732ED205E}"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(95.8%); 146 veterans and 406 non-veterans were missing circumstance information
Source: NC-VDRS, 2012-2021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2493114-4E57-40AA-A42D-54447E050EC7}" type="TxLink">
            <a:rPr lang="en-US" sz="1400" b="0" i="0" u="none" strike="noStrike">
              <a:solidFill>
                <a:srgbClr val="000000"/>
              </a:solidFill>
              <a:latin typeface="Franklin Gothic Demi Cond" panose="020B0706030402020204" pitchFamily="34" charset="0"/>
              <a:cs typeface="Calibri"/>
            </a:rPr>
            <a:pPr/>
            <a:t>Suicide Death Rates (per 100,000) by Rural County Status and Demographic Group, NC-VDRS, 2012-2021</a:t>
          </a:fld>
          <a:endParaRPr lang="en-US" sz="140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824E722-04F0-486E-B056-13BDEC228828}" type="TxLink">
            <a:rPr lang="en-US" sz="900" b="0" i="0" u="none" strike="noStrike">
              <a:solidFill>
                <a:srgbClr val="000000"/>
              </a:solidFill>
              <a:latin typeface="Arial" panose="020B0604020202020204" pitchFamily="34" charset="0"/>
              <a:cs typeface="Arial" panose="020B0604020202020204" pitchFamily="34" charset="0"/>
            </a:rPr>
            <a:pPr/>
            <a:t>Limted to NC residents; NH = non-Hispanic
Source: NC-VDRS, 2012-2021; US Census non-bridged population estimates, 2022</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6/6/2024</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6/6/2024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suicide mortality and morbidity. They are meant to offer a state-level background on suicide and self-inflicted injury. If you’d like a copy of the slides, please visit the Suicide and Self-Inflicted Injury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Injuryfreenc.dph.dhhs.gov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56467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suicide deaths occurred amongst male NC residents (24.3 per 100,000), NH Whites (20.1 per 100,000) and NH American Indians (12.9 per 100,000), and ages 45-64 (18.9 per 100,000).</a:t>
            </a:r>
          </a:p>
          <a:p>
            <a:r>
              <a:rPr lang="en-US" dirty="0"/>
              <a:t>These rates are calculated over a 10-year time period (2012-2021).</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59166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rates steadily increase with age.</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63525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one-fourth of suicide victims told someone their suicidal intent. More females experienced a current mental health problem, were currently undergoing mental health treatment, or had ever been treated for mental health. More females left a suicide note, had a history of suicidal thoughts, or had previously attempted suicide.</a:t>
            </a:r>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248295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67474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veterans are two and a half times more likely to die from suicide than non-veterans. The highest rates of suicide occurred among NC veterans ages 18-34 (82.4 per 100,000), Asian (47.5 per 100,000) and White (44.7 per 100,000), and males (40.0 per 100,000).</a:t>
            </a:r>
          </a:p>
          <a:p>
            <a:r>
              <a:rPr lang="en-US" dirty="0"/>
              <a:t>These rates are calculated over a 10-year period (2012-2021).</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97196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were used in three-fourths of NC veteran suicides (74%) compared to a little over half of non-veteran suicides (55%). Hanging, strangulation, suffocation and poisoning were the next highest method of suicide death for both veteran and non-veteran.</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61768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one-fourth of NC veterans and non-veterans told someone their suicidal intent. More veterans experienced a physical health problem, whereas more non-veterans experienced a current mental health problem, were currently undergoing mental health treatment, or had ever been treated for mental health. More non-veterans had a history of suicidal thoughts or had previously attempted suicide.</a:t>
            </a: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61884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two-thirds of North Carolina’s counties are considered rural. </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126341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of suicide of NC residents in rural counties occurred among males (28.4 per 100,000), NH Whites (22.4 per 100,000) and NH American Indians (12.9 per 100,000), and ages 45-64 (21.4 per 100,000).</a:t>
            </a:r>
          </a:p>
          <a:p>
            <a:r>
              <a:rPr lang="en-US" dirty="0"/>
              <a:t>These rates are calculated over a 10-year period (2012-2021).</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22765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Firearms were used in more NC rural suicides (64%) compared to urban suicides (55%). Hanging, strangulation, suffocation and poisoning were the next highest method of suicide death for both rural and urban residents.</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07138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or someone you know is feeling suicidal or is in emotional distress, please call or text the Suicide Prevention Lifeline at </a:t>
            </a:r>
            <a:r>
              <a:rPr lang="en-US" b="1" u="sng" dirty="0"/>
              <a:t>988</a:t>
            </a:r>
            <a:r>
              <a:rPr lang="en-US" dirty="0"/>
              <a:t> or reach out through chat by visiting </a:t>
            </a:r>
            <a:r>
              <a:rPr lang="en-US" u="sng" dirty="0"/>
              <a:t>988lifeline.org/chat</a:t>
            </a:r>
            <a:r>
              <a:rPr lang="en-US" dirty="0"/>
              <a:t>. </a:t>
            </a:r>
          </a:p>
          <a:p>
            <a:endParaRPr lang="en-US" dirty="0"/>
          </a:p>
          <a:p>
            <a:r>
              <a:rPr lang="en-US" dirty="0"/>
              <a:t>The 988 Lifeline provides 24/7, free and confidential support for people in distress, prevention and crisis resources for you and your loved ones and best practices for professionals in the US.</a:t>
            </a:r>
          </a:p>
          <a:p>
            <a:endParaRPr lang="en-US" dirty="0"/>
          </a:p>
          <a:p>
            <a:r>
              <a:rPr lang="en-US" dirty="0"/>
              <a:t>Veterans can call </a:t>
            </a:r>
            <a:r>
              <a:rPr lang="en-US" u="sng" dirty="0"/>
              <a:t>988</a:t>
            </a:r>
            <a:r>
              <a:rPr lang="en-US" dirty="0"/>
              <a:t> and press </a:t>
            </a:r>
            <a:r>
              <a:rPr lang="en-US" u="sng" dirty="0"/>
              <a:t>1</a:t>
            </a:r>
            <a:r>
              <a:rPr lang="en-US" dirty="0"/>
              <a:t>.</a:t>
            </a:r>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01878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one-fourth of NC rural and urban residents told someone their suicidal intent. More rural residents experienced a physical health problem, whereas more urban residents experienced a current mental health problem, were currently undergoing mental health treatment, or had ever been treated for mental health. More urban residents left a suicide note, had a history of suicidal thoughts or had previously attempted suicide.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89992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an average of eight North Carolinians were hospitalized for self-inflicted injury. The number of self-inflicted injury hospitalizations in North Carolina have steadily decreased by 24% since 2016.</a:t>
            </a:r>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216029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self-inflicted injury hospitalizations occurred amongst female NC residents (22.0 per 100,000), NH Whites (20.9 per 100,000) and NH American Indians (18.6 per 100,000), and ages 0-18 (30.1 per 100,000).</a:t>
            </a:r>
          </a:p>
          <a:p>
            <a:r>
              <a:rPr lang="en-US" dirty="0"/>
              <a:t>These rates are calculated over a 5-year time period (2018-2022).</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304531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female self-inflicted hospitalizations were related to poisonings (9.3.0%). Over three-fourths of male self-inflicted hospitalizations were related to poisonings (77.6%) followed by firearm injuries (7.3%) and cut/pierce injuries (6.7%).</a:t>
            </a:r>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49612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injury-related ED visits decreased by 8% from 2019-2020 but have since increased by almost 13%.</a:t>
            </a:r>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83608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suicide deaths occurred amongst female NC residents (79.4 per 100,000), Black residents (69.9 per 100,000) and Whites (60.9 per 100,000), and ages 0-18 (150.7 per 100,000).</a:t>
            </a:r>
          </a:p>
          <a:p>
            <a:r>
              <a:rPr lang="en-US" dirty="0"/>
              <a:t>These rates are calculated over a 5-year time period (2019-2023).</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2622668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male and female self-inflicted ED visits were related to poisonings followed by cut/pierce injuries.</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121570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2023, the rates of self-inflicted ED visits were highest in Anson, Jones, and Mitchell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54337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injury reports are created quarterly. These reports </a:t>
            </a:r>
            <a:r>
              <a:rPr lang="en-US" dirty="0">
                <a:effectLst/>
              </a:rPr>
              <a:t>offer a comprehensive analysis of self-inflicted injuries and assess temporal trends across North Carolina EDs using data provided by NC DETECT. Provisional data are analyzed to incorporate a 3-month lag to ensure data completeness. The reports provide crucial insights into emerging patterns, demographic disparities, and potential risk factors associated with suicidal behavior. The reports inform partners, healthcare providers, and community advocates and underscores the need for evidence-based interventions focusing on promoting mental health in NC.</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406130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FASTER quarterly reports delve into trends of firearm-related injuries across North Carolina EDs using data provided by NC DETECT. By analyzing the incidence, demographics, and circumstances surrounding nonfatal firearm injuries, these reports provide valuable insights to partners, healthcare providers, and community advocates. These reports not only highlight the incidence of firearm-related injuries but also underscore the need for evidence-based interventions aimed at preventing such injuries and promoting safety in NC. </a:t>
            </a:r>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132863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331705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Behavioral Risk Factor Surveillance System, developed by the Centers for Disease Control and Prevention (CDC), is a random telephone survey of state residents aged 18 years and older. The purpose is to obtain estimates of the prevalence of personal health behaviors that contribute to morbidity and mortality. In 2022, 15% or NC adults surveyed reported experiencing frequent mental distress. Frequent mental distress is defined as experiencing 14 or more days of poor mental health in the past month. Of those who reported at least one day of poor mental or physical health, 20% said that poor health kept them from doing usual activities such as self-care, work, or recreation.</a:t>
            </a:r>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2119806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5% of NC adults surveyed reported that they were dissatisfied with life, 10% reported that they could not get the emotional or social support they needed, and 29% reported feeling socially isolated. Studies show that social isolation and loneliness can have debilitating effects on a person’s health. It is also associated with depression, anxiety, cognitive decline, and other mental, emotional, or psychological conditions.</a:t>
            </a:r>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4145987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financial toll of suicide and self-inflicted injury on NC is costly, resulting in a combined cost of over $15billion in 2021 alone. That equates to roughly $1,608 per person.</a:t>
            </a:r>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311211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suicide and self-inflicted injury. Rather it gives an overview of some of the key trends in North Carolina. It includes information on statewide suicide deaths, self-inflicted injury hospitalizations and emergency department visits, and resources. Please note that when the COVID-19 pandemic began in 2020, there were many implications, including major changes to the numbers and rates within the self-inflicted injury data in this slide deck. The Injury and Violence Prevention Branch is still assessing how each aspect of the data were impacted.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a:t>
            </a:r>
            <a:r>
              <a:rPr lang="en-US" sz="1200" u="sng" kern="1200" dirty="0">
                <a:effectLst/>
                <a:latin typeface="Calibri" panose="020F0502020204030204" pitchFamily="34" charset="0"/>
                <a:ea typeface="Calibri" panose="020F0502020204030204" pitchFamily="34" charset="0"/>
                <a:cs typeface="Calibri" panose="020F0502020204030204" pitchFamily="34" charset="0"/>
              </a:rPr>
              <a:t>InjuryData@dhhs.nc.gov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58362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suicide death data presented in these slides comes from the North Carolina Violent Death Reporting System (NC-VDRS). The NC-VDRS is a public health, population-based surveillance system that contains detailed information on deaths that result from violence. </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04445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NC-VDRS provides timely information on the victims, suspects, relationships, circumstances, and weapons that are associated with every violent incident that results in a fatality in North Carolina. It is an incident-based, relational database that combines information from multiple sources, such as death certificates, medical examiner reports, and incident reports from law enforcement agencies on violent deaths to not only understand the “who, when, where, and how” but also “why” these deaths occurred. The NC-VDRS began collecting data in January 2004.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420152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data for North Carolina violent deaths can be found by accessing the NC-VDRS data dashboard on the Violent Death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Injuryfreenc.dph.dhhs.gov</a:t>
            </a:r>
            <a:r>
              <a:rPr lang="en-US" sz="1200" u="none"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56344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an average of four North Carolinians died each day from suicide. </a:t>
            </a:r>
          </a:p>
          <a:p>
            <a:endParaRPr lang="en-US" dirty="0"/>
          </a:p>
          <a:p>
            <a:r>
              <a:rPr lang="en-US" dirty="0"/>
              <a:t>The number of suicide deaths among NC has increased by 11% over the last 10 years (2012-2021). A decrease was observed before the start of the pandemic, with a 4% increase from 2019.</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61559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were used in more than half of suicide deaths among NC residents (58%), followed by hanging, strangulation, suffocation (22%), and poisoning (15%).</a:t>
            </a:r>
          </a:p>
          <a:p>
            <a:r>
              <a:rPr lang="en-US" dirty="0"/>
              <a:t>These percentages are calculated over a 10-year time period (2012-2021).</a:t>
            </a:r>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843239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resources.cste.org/ICD-10-CM/Gen%20Injury%20Indicators/Nonfatal%20Intentional%20Self-Harm%20Emergency%20Department%20Visits.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injuryfreenc.dph.ncdhhs.gov/DataSurveillance/SuicideData.htm"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F9_AF1E6805.xml"/><Relationship Id="rId1" Type="http://schemas.openxmlformats.org/officeDocument/2006/relationships/slideLayout" Target="../slideLayouts/slideLayout12.xml"/><Relationship Id="rId4" Type="http://schemas.openxmlformats.org/officeDocument/2006/relationships/hyperlink" Target="https://injuryfreenc.dph.ncdhhs.gov/DataSurveillance/SuicideData.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ncdetect.org/nc-faster-firearm-quarterly-reports/" TargetMode="External"/><Relationship Id="rId5" Type="http://schemas.openxmlformats.org/officeDocument/2006/relationships/image" Target="../media/image14.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s://schs.dph.ncdhhs.gov/data/brfss/2022/nc/all/topics.htm"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chart" Target="../charts/chart19.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socialbridgingnc.org/social-isolation" TargetMode="External"/><Relationship Id="rId5" Type="http://schemas.openxmlformats.org/officeDocument/2006/relationships/hyperlink" Target="https://schs.dph.ncdhhs.gov/data/brfss/2022/nc/all/topics.htm" TargetMode="Externa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hyperlink" Target="https://wisqars.cdc.gov/cos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ncsafe.org/" TargetMode="External"/><Relationship Id="rId2" Type="http://schemas.openxmlformats.org/officeDocument/2006/relationships/hyperlink" Target="https://injuryfreenc.dph.ncdhhs.gov/preventionResources/Suicide.htm" TargetMode="External"/><Relationship Id="rId1" Type="http://schemas.openxmlformats.org/officeDocument/2006/relationships/slideLayout" Target="../slideLayouts/slideLayout12.xml"/><Relationship Id="rId5" Type="http://schemas.openxmlformats.org/officeDocument/2006/relationships/hyperlink" Target="https://www.cdc.gov/suicide/resources/prevention.html" TargetMode="External"/><Relationship Id="rId4" Type="http://schemas.openxmlformats.org/officeDocument/2006/relationships/hyperlink" Target="https://injuryfreenc.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juryfreenc.dph.ncdhhs.gov/DataSurveillance/SuicideData.ht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injuryfreenc.dph.ncdhhs.gov/DataSurveillance/DataRequestPolicy.htm" TargetMode="External"/><Relationship Id="rId4" Type="http://schemas.openxmlformats.org/officeDocument/2006/relationships/hyperlink" Target="https://ncdetect.org/mental-health-dashboard/"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ncdetect.org/mental-health-dashboard/" TargetMode="External"/><Relationship Id="rId2" Type="http://schemas.openxmlformats.org/officeDocument/2006/relationships/hyperlink" Target="https://injuryfreenc.dph.ncdhhs.gov/DataSurveillance/SuicideData.htm" TargetMode="External"/><Relationship Id="rId1" Type="http://schemas.openxmlformats.org/officeDocument/2006/relationships/slideLayout" Target="../slideLayouts/slideLayout12.xml"/><Relationship Id="rId6" Type="http://schemas.openxmlformats.org/officeDocument/2006/relationships/hyperlink" Target="https://www.cdc.gov/injury/wisqars/nvdrs.html" TargetMode="External"/><Relationship Id="rId5" Type="http://schemas.openxmlformats.org/officeDocument/2006/relationships/hyperlink" Target="https://wisqars.cdc.gov/" TargetMode="External"/><Relationship Id="rId4" Type="http://schemas.openxmlformats.org/officeDocument/2006/relationships/hyperlink" Target="https://schs.dph.ncdhhs.gov/interactive/query/"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https://outlook.office365.com/owa/calendar/IVPBDataSupport@ncconnect.onmicrosoft.com/booking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injuryfreenc.dph.ncdhhs.gov/" TargetMode="External"/><Relationship Id="rId2" Type="http://schemas.openxmlformats.org/officeDocument/2006/relationships/hyperlink" Target="mailto:InjuryData@dhhs.nc.gov"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743200" y="4071833"/>
            <a:ext cx="5774267" cy="948752"/>
          </a:xfrm>
        </p:spPr>
        <p:txBody>
          <a:bodyPr anchor="ctr"/>
          <a:lstStyle/>
          <a:p>
            <a:r>
              <a:rPr lang="en-US" sz="1800" dirty="0"/>
              <a:t>North Carolina Division of Public Health</a:t>
            </a:r>
          </a:p>
          <a:p>
            <a:r>
              <a:rPr lang="en-US" sz="1800" dirty="0"/>
              <a:t>Injury and Violence Prevention Branch</a:t>
            </a:r>
          </a:p>
        </p:txBody>
      </p:sp>
      <p:sp>
        <p:nvSpPr>
          <p:cNvPr id="4" name="Text Placeholder 7">
            <a:extLst>
              <a:ext uri="{FF2B5EF4-FFF2-40B4-BE49-F238E27FC236}">
                <a16:creationId xmlns:a16="http://schemas.microsoft.com/office/drawing/2014/main" id="{97BDC976-8F5E-C557-7DFB-AE310130C7AF}"/>
              </a:ext>
            </a:extLst>
          </p:cNvPr>
          <p:cNvSpPr>
            <a:spLocks noGrp="1"/>
          </p:cNvSpPr>
          <p:nvPr>
            <p:ph type="body" sz="quarter" idx="10"/>
          </p:nvPr>
        </p:nvSpPr>
        <p:spPr>
          <a:xfrm>
            <a:off x="2743200" y="2051009"/>
            <a:ext cx="5956660" cy="2020824"/>
          </a:xfrm>
        </p:spPr>
        <p:txBody>
          <a:bodyPr/>
          <a:lstStyle/>
          <a:p>
            <a:r>
              <a:rPr lang="en-US" sz="3200" dirty="0"/>
              <a:t>Suicide and Self-inflicted Injury Death and Morbidity in North Carolina, 2021</a:t>
            </a:r>
          </a:p>
          <a:p>
            <a:endParaRPr lang="en-US" dirty="0"/>
          </a:p>
        </p:txBody>
      </p:sp>
    </p:spTree>
    <p:extLst>
      <p:ext uri="{BB962C8B-B14F-4D97-AF65-F5344CB8AC3E}">
        <p14:creationId xmlns:p14="http://schemas.microsoft.com/office/powerpoint/2010/main" val="350277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857905"/>
          </a:xfrm>
        </p:spPr>
        <p:txBody>
          <a:bodyPr/>
          <a:lstStyle/>
          <a:p>
            <a:r>
              <a:rPr lang="en-US" sz="3000" dirty="0">
                <a:solidFill>
                  <a:srgbClr val="E46C0A"/>
                </a:solidFill>
              </a:rPr>
              <a:t>Firearms</a:t>
            </a:r>
            <a:r>
              <a:rPr lang="en-US" sz="3000" dirty="0"/>
              <a:t> </a:t>
            </a:r>
            <a:r>
              <a:rPr lang="en-US" sz="3000" dirty="0">
                <a:solidFill>
                  <a:schemeClr val="accent3">
                    <a:lumMod val="75000"/>
                  </a:schemeClr>
                </a:solidFill>
              </a:rPr>
              <a:t>are the most common weapon used in suicide deaths in NC</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188720"/>
            <a:ext cx="7825445" cy="540387"/>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4F81BD"/>
                </a:solidFill>
              </a:rPr>
              <a:t>58% of suicide deaths in the last 10 years (2012-2021) were firearm-related</a:t>
            </a:r>
            <a:endParaRPr lang="en-US" sz="3200" dirty="0">
              <a:solidFill>
                <a:srgbClr val="4F81BD"/>
              </a:solidFill>
            </a:endParaRPr>
          </a:p>
        </p:txBody>
      </p:sp>
      <p:graphicFrame>
        <p:nvGraphicFramePr>
          <p:cNvPr id="14" name="Chart 13" descr="Bar graph for the manner of suicides in North Carolina from 2012 to 2021 according to NC-VDRS. Firearms make up 58%, hanging, strangulation, suffocation 22%, poisoning 15%, sharp instrument 1%, fall 1%, drowning 1%, motor vehicle, including buses, motorcycles 1%, other transport (e.g., trains,...) 0%, fire or burns 0%, other/unknown weapon 0%.">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74308394"/>
              </p:ext>
            </p:extLst>
          </p:nvPr>
        </p:nvGraphicFramePr>
        <p:xfrm>
          <a:off x="322109" y="1729107"/>
          <a:ext cx="7537974" cy="4924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867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029903" cy="1115009"/>
          </a:xfrm>
        </p:spPr>
        <p:txBody>
          <a:bodyPr/>
          <a:lstStyle/>
          <a:p>
            <a:r>
              <a:rPr lang="en-US" sz="2800" dirty="0">
                <a:solidFill>
                  <a:srgbClr val="4F81BD"/>
                </a:solidFill>
              </a:rPr>
              <a:t>Males, NH White and NH American Indian residents, and adults ages 45-64 experienced the highest rates of suicide death in NC</a:t>
            </a: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p>
        </p:txBody>
      </p:sp>
      <p:graphicFrame>
        <p:nvGraphicFramePr>
          <p:cNvPr id="5" name="Chart 4" descr="Bar graph showing the suicide death rates (per 100,000) by demographic group from 2012-2021 in North Carolina according to NC-VDRS. The rates by gender are 24.3 male and 7.0 female. The rates by race/ethnicity are 20.1 White (Non-Hispanic), 6.6 Black (Non-Hispanic), 12.9 American Indian (Non-Hispanic), 6.2 Hispanic. The rates by age group are 5.1 for ages 10-18, 14.4 ages 19-24, 16.1 ages 25-44, 18.9 ages 45-64, and 16.5 for all ages 65 and up.">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28063112"/>
              </p:ext>
            </p:extLst>
          </p:nvPr>
        </p:nvGraphicFramePr>
        <p:xfrm>
          <a:off x="320040" y="2305795"/>
          <a:ext cx="8595798" cy="4440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439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12</a:t>
            </a:fld>
            <a:endParaRPr lang="en-US" dirty="0"/>
          </a:p>
        </p:txBody>
      </p:sp>
      <p:sp>
        <p:nvSpPr>
          <p:cNvPr id="5" name="Title 1">
            <a:extLst>
              <a:ext uri="{FF2B5EF4-FFF2-40B4-BE49-F238E27FC236}">
                <a16:creationId xmlns:a16="http://schemas.microsoft.com/office/drawing/2014/main" id="{83AB49DA-65C3-95CF-8F1C-0C32685B252F}"/>
              </a:ext>
            </a:extLst>
          </p:cNvPr>
          <p:cNvSpPr>
            <a:spLocks noGrp="1"/>
          </p:cNvSpPr>
          <p:nvPr>
            <p:ph type="title"/>
          </p:nvPr>
        </p:nvSpPr>
        <p:spPr>
          <a:xfrm>
            <a:off x="1188720" y="274320"/>
            <a:ext cx="7103448" cy="553129"/>
          </a:xfrm>
        </p:spPr>
        <p:txBody>
          <a:bodyPr/>
          <a:lstStyle/>
          <a:p>
            <a:r>
              <a:rPr lang="en-US" sz="3200" dirty="0">
                <a:solidFill>
                  <a:srgbClr val="4F81BD"/>
                </a:solidFill>
              </a:rPr>
              <a:t>Suicide rates increase with age</a:t>
            </a:r>
          </a:p>
        </p:txBody>
      </p:sp>
      <p:graphicFrame>
        <p:nvGraphicFramePr>
          <p:cNvPr id="7" name="Chart 6" descr="Line graph for suicide death rates (per 100,000) by age group in North Carolina from 2012-2021 according to NC-VDRS. For ages 10-14 2.4, ages 15-19 8.9, ages 20-24 15.2, ages 25-34 15.8, ages 35-44 16.4, ages 45-54 19.4, ages 55-64 18.3, ages 65-74 15.3, ages 75-84 17.9, ages above 84 19.4.  ">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2238380575"/>
              </p:ext>
            </p:extLst>
          </p:nvPr>
        </p:nvGraphicFramePr>
        <p:xfrm>
          <a:off x="1193995" y="1160132"/>
          <a:ext cx="7675904" cy="5443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957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822960" y="2468880"/>
            <a:ext cx="6724381" cy="769620"/>
          </a:xfrm>
        </p:spPr>
        <p:txBody>
          <a:bodyPr/>
          <a:lstStyle/>
          <a:p>
            <a:pPr algn="ctr"/>
            <a:r>
              <a:rPr lang="en-US" sz="6400" b="1" dirty="0">
                <a:solidFill>
                  <a:schemeClr val="accent3">
                    <a:lumMod val="75000"/>
                  </a:schemeClr>
                </a:solidFill>
              </a:rPr>
              <a:t>Circumstances</a:t>
            </a:r>
            <a:br>
              <a:rPr lang="en-US" sz="6400" b="1" dirty="0">
                <a:solidFill>
                  <a:schemeClr val="accent3">
                    <a:lumMod val="75000"/>
                  </a:schemeClr>
                </a:solidFill>
              </a:rPr>
            </a:br>
            <a:r>
              <a:rPr lang="en-US" sz="6400" b="1" dirty="0">
                <a:solidFill>
                  <a:schemeClr val="accent3">
                    <a:lumMod val="75000"/>
                  </a:schemeClr>
                </a:solidFill>
              </a:rPr>
              <a:t>of Suicide</a:t>
            </a:r>
          </a:p>
        </p:txBody>
      </p:sp>
    </p:spTree>
    <p:extLst>
      <p:ext uri="{BB962C8B-B14F-4D97-AF65-F5344CB8AC3E}">
        <p14:creationId xmlns:p14="http://schemas.microsoft.com/office/powerpoint/2010/main" val="162043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14</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439275" cy="938017"/>
          </a:xfrm>
        </p:spPr>
        <p:txBody>
          <a:bodyPr/>
          <a:lstStyle/>
          <a:p>
            <a:r>
              <a:rPr lang="en-US" sz="2800" dirty="0">
                <a:solidFill>
                  <a:srgbClr val="4F81BD"/>
                </a:solidFill>
              </a:rPr>
              <a:t>More than 1/4 of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320040" y="1874520"/>
            <a:ext cx="8503920"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More females experienced a current mental health (MH) problem than males and females were more likely to have a history of suicidal behavior</a:t>
            </a:r>
            <a:endParaRPr lang="en-US" sz="3200" dirty="0">
              <a:solidFill>
                <a:srgbClr val="17375E"/>
              </a:solidFill>
            </a:endParaRPr>
          </a:p>
        </p:txBody>
      </p:sp>
      <p:graphicFrame>
        <p:nvGraphicFramePr>
          <p:cNvPr id="3" name="Chart 2" descr="Bar graph for circumstances of suicides in NC by sex from 2012-2021 according to NC-VDRS. For those ever treated for mental health male: 48.5% female 70.5%, current mental health problem male: 47.6% female: 69.4%, current depressed mood male: 32.6% female: 31.6%, physical health problem male: 23.7% female 24.2%, left a suicide note male: 28.3% female: 37.8%, disclosed intent male: 26.9% female: 25.8%, history of suicidal thoughts male: 33.6% female: 39.2%, history of suicide attempt(s) male:13.0% female: 27.7%.">
            <a:extLst>
              <a:ext uri="{FF2B5EF4-FFF2-40B4-BE49-F238E27FC236}">
                <a16:creationId xmlns:a16="http://schemas.microsoft.com/office/drawing/2014/main" id="{EB32131C-626E-29D6-7613-B8FA9ECACBAA}"/>
              </a:ext>
            </a:extLst>
          </p:cNvPr>
          <p:cNvGraphicFramePr>
            <a:graphicFrameLocks/>
          </p:cNvGraphicFramePr>
          <p:nvPr>
            <p:extLst>
              <p:ext uri="{D42A27DB-BD31-4B8C-83A1-F6EECF244321}">
                <p14:modId xmlns:p14="http://schemas.microsoft.com/office/powerpoint/2010/main" val="289121859"/>
              </p:ext>
            </p:extLst>
          </p:nvPr>
        </p:nvGraphicFramePr>
        <p:xfrm>
          <a:off x="60959" y="2427648"/>
          <a:ext cx="9022081" cy="4340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13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15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0"/>
            <a:ext cx="7843267" cy="769620"/>
          </a:xfrm>
        </p:spPr>
        <p:txBody>
          <a:bodyPr/>
          <a:lstStyle/>
          <a:p>
            <a:pPr algn="ctr"/>
            <a:r>
              <a:rPr lang="en-US" sz="6400" b="1" dirty="0">
                <a:solidFill>
                  <a:schemeClr val="accent3">
                    <a:lumMod val="75000"/>
                  </a:schemeClr>
                </a:solidFill>
              </a:rPr>
              <a:t>Veteran Suicide</a:t>
            </a:r>
          </a:p>
        </p:txBody>
      </p:sp>
    </p:spTree>
    <p:extLst>
      <p:ext uri="{BB962C8B-B14F-4D97-AF65-F5344CB8AC3E}">
        <p14:creationId xmlns:p14="http://schemas.microsoft.com/office/powerpoint/2010/main" val="57888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16</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621834" cy="906484"/>
          </a:xfrm>
        </p:spPr>
        <p:txBody>
          <a:bodyPr/>
          <a:lstStyle/>
          <a:p>
            <a:r>
              <a:rPr lang="en-US" sz="2800" dirty="0">
                <a:solidFill>
                  <a:srgbClr val="4F81BD"/>
                </a:solidFill>
              </a:rPr>
              <a:t>Veterans in North Carolina were 2.5 times more likely to die from suicide than non-veterans</a:t>
            </a:r>
          </a:p>
        </p:txBody>
      </p:sp>
      <p:graphicFrame>
        <p:nvGraphicFramePr>
          <p:cNvPr id="3" name="Chart 2" descr="Bar graph for suicide death rates (per 100,000) by veteran status and demographic group in North Carolina from 2012-2021 according to NC-VDRS. By gender: male veterans 40.0 male non-veterans 25.1, female veterans 19.1 female non-veterans 7.5. By demographic: white veteran 44.7 white non-veteran 18.7, black veteran 15.1 black non-veteran 6.5, American Indian veteran 28.6 American Indian non-veteran 12.8, Asian veteran 47.5 Asian non-veteran 8.6, Hispanic veteran 36.7 Hispanic non-veteran 6.3. By age group: 18-34 veteran 82.4 18-34 non-veteran 13.7, 35-54 veteran 33.7 35-54 non-veteran 16.6, 55-64 veteran 27.7 55-64 non-veteran 17.3, 65 and up veteran 35.5 65 and up non-veteran 12.7. ">
            <a:extLst>
              <a:ext uri="{FF2B5EF4-FFF2-40B4-BE49-F238E27FC236}">
                <a16:creationId xmlns:a16="http://schemas.microsoft.com/office/drawing/2014/main" id="{303F4F84-6B91-4747-B89A-9E2D4CDAE0D1}"/>
              </a:ext>
            </a:extLst>
          </p:cNvPr>
          <p:cNvGraphicFramePr>
            <a:graphicFrameLocks/>
          </p:cNvGraphicFramePr>
          <p:nvPr>
            <p:extLst>
              <p:ext uri="{D42A27DB-BD31-4B8C-83A1-F6EECF244321}">
                <p14:modId xmlns:p14="http://schemas.microsoft.com/office/powerpoint/2010/main" val="993433071"/>
              </p:ext>
            </p:extLst>
          </p:nvPr>
        </p:nvGraphicFramePr>
        <p:xfrm>
          <a:off x="320039" y="2003764"/>
          <a:ext cx="8621835" cy="4617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14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857905"/>
          </a:xfrm>
        </p:spPr>
        <p:txBody>
          <a:bodyPr/>
          <a:lstStyle/>
          <a:p>
            <a:r>
              <a:rPr lang="en-US" sz="3000" dirty="0">
                <a:solidFill>
                  <a:srgbClr val="4F81BD"/>
                </a:solidFill>
              </a:rPr>
              <a:t>Veteran suicides were more likely to be firearm-related than non-veteran suicides</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188720"/>
            <a:ext cx="7822403" cy="359872"/>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74% of veteran suicide deaths in the last 10 years (2012-2021) were firearm-related</a:t>
            </a:r>
            <a:endParaRPr lang="en-US" sz="1800" dirty="0">
              <a:solidFill>
                <a:srgbClr val="17375E"/>
              </a:solidFill>
            </a:endParaRPr>
          </a:p>
        </p:txBody>
      </p:sp>
      <p:graphicFrame>
        <p:nvGraphicFramePr>
          <p:cNvPr id="2" name="Chart 1" descr="Bar graph for manner of suicide by veteran status group in North Carolina from 2012-2021 according to NC-VDRS. For veterans: firearms 74%, hanging, strangulation, suffocation 14%, poisoning 9%, sharp instrument 1%, other method 2%. For non-veterans: firearm 55%, hanging, strangulation, suffocation 23%, poisoning 17%, sharp instrument 2%, other method 4%.">
            <a:extLst>
              <a:ext uri="{FF2B5EF4-FFF2-40B4-BE49-F238E27FC236}">
                <a16:creationId xmlns:a16="http://schemas.microsoft.com/office/drawing/2014/main" id="{497C56AF-C9A6-4535-BA65-EF54C4E2E6B6}"/>
              </a:ext>
            </a:extLst>
          </p:cNvPr>
          <p:cNvGraphicFramePr>
            <a:graphicFrameLocks/>
          </p:cNvGraphicFramePr>
          <p:nvPr>
            <p:extLst>
              <p:ext uri="{D42A27DB-BD31-4B8C-83A1-F6EECF244321}">
                <p14:modId xmlns:p14="http://schemas.microsoft.com/office/powerpoint/2010/main" val="633141045"/>
              </p:ext>
            </p:extLst>
          </p:nvPr>
        </p:nvGraphicFramePr>
        <p:xfrm>
          <a:off x="306609" y="1739724"/>
          <a:ext cx="7553474" cy="4932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087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18</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085069" cy="938017"/>
          </a:xfrm>
        </p:spPr>
        <p:txBody>
          <a:bodyPr/>
          <a:lstStyle/>
          <a:p>
            <a:r>
              <a:rPr lang="en-US" sz="2800" dirty="0">
                <a:solidFill>
                  <a:srgbClr val="4F81BD"/>
                </a:solidFill>
              </a:rPr>
              <a:t>More than 1/4 of veteran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320040" y="1920240"/>
            <a:ext cx="8503920"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More veterans experienced a physical health problem than non-veterans and non-veterans were more likely to have a history of suicidal behavior												</a:t>
            </a:r>
          </a:p>
          <a:p>
            <a:r>
              <a:rPr lang="en-US" sz="1600" dirty="0">
                <a:solidFill>
                  <a:srgbClr val="4F81BD"/>
                </a:solidFill>
              </a:rPr>
              <a:t>													</a:t>
            </a:r>
          </a:p>
          <a:p>
            <a:r>
              <a:rPr lang="en-US" sz="1600" dirty="0">
                <a:solidFill>
                  <a:srgbClr val="4F81BD"/>
                </a:solidFill>
              </a:rPr>
              <a:t>													</a:t>
            </a:r>
          </a:p>
        </p:txBody>
      </p:sp>
      <p:graphicFrame>
        <p:nvGraphicFramePr>
          <p:cNvPr id="5" name="Chart 4" descr="Bar graph for circumstances of suicides in North Carolina by veteran status from 2012-2021 according to NC-VDRS. Veterans ever treated for mental health: 50.6%, non-veterans ever treated for mental health 54.8%, veterans with current mental health problem 50.4%, non-veterans with current mental health problem 53.7%, veteran with current mental health treatment 38.8%, non-veteran with current mental health treatment 42.0%, veteran with current depressed mood 32.1%, non-veteran with current depressed mood 33.0%, veteran with physical health problem 35.4%, non-veteran with physical health problem 22.0%, veterans that left a suicide note 31.0%, non-veterans that left a suicide note 30.2%, veterans who disclosed intent 28.1%, non-veterans who disclosed intent 26.5%, veterans with history of suicidal thoughts 33.3%, non-veterans with history of suicidal thoughts 35.5%, veterans with history of suicide attempt(s) 10.6%, non-veterans with history of suicide attempt(s) 18.2%.">
            <a:extLst>
              <a:ext uri="{FF2B5EF4-FFF2-40B4-BE49-F238E27FC236}">
                <a16:creationId xmlns:a16="http://schemas.microsoft.com/office/drawing/2014/main" id="{E7EE41D5-021E-49B1-B89A-56641CF792B3}"/>
              </a:ext>
            </a:extLst>
          </p:cNvPr>
          <p:cNvGraphicFramePr>
            <a:graphicFrameLocks/>
          </p:cNvGraphicFramePr>
          <p:nvPr>
            <p:extLst>
              <p:ext uri="{D42A27DB-BD31-4B8C-83A1-F6EECF244321}">
                <p14:modId xmlns:p14="http://schemas.microsoft.com/office/powerpoint/2010/main" val="1061169354"/>
              </p:ext>
            </p:extLst>
          </p:nvPr>
        </p:nvGraphicFramePr>
        <p:xfrm>
          <a:off x="0" y="2554926"/>
          <a:ext cx="9144001" cy="43335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587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19</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1828800" y="2194560"/>
            <a:ext cx="4867564" cy="769620"/>
          </a:xfrm>
        </p:spPr>
        <p:txBody>
          <a:bodyPr/>
          <a:lstStyle/>
          <a:p>
            <a:pPr algn="ctr"/>
            <a:r>
              <a:rPr lang="en-US" sz="6400" b="1" dirty="0">
                <a:solidFill>
                  <a:schemeClr val="accent3">
                    <a:lumMod val="75000"/>
                  </a:schemeClr>
                </a:solidFill>
              </a:rPr>
              <a:t>Rural Suicide</a:t>
            </a:r>
          </a:p>
        </p:txBody>
      </p:sp>
    </p:spTree>
    <p:extLst>
      <p:ext uri="{BB962C8B-B14F-4D97-AF65-F5344CB8AC3E}">
        <p14:creationId xmlns:p14="http://schemas.microsoft.com/office/powerpoint/2010/main" val="3337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4"/>
          </p:nvPr>
        </p:nvSpPr>
        <p:spPr/>
        <p:txBody>
          <a:bodyPr/>
          <a:lstStyle/>
          <a:p>
            <a:fld id="{11F27F3A-B3E9-41ED-AF8F-A365F10BB65F}" type="slidenum">
              <a:rPr lang="en-US" b="0" smtClean="0"/>
              <a:pPr/>
              <a:t>2</a:t>
            </a:fld>
            <a:endParaRPr lang="en-US" b="0" dirty="0"/>
          </a:p>
        </p:txBody>
      </p:sp>
      <p:sp>
        <p:nvSpPr>
          <p:cNvPr id="2" name="Title 1"/>
          <p:cNvSpPr>
            <a:spLocks noGrp="1"/>
          </p:cNvSpPr>
          <p:nvPr>
            <p:ph type="title"/>
          </p:nvPr>
        </p:nvSpPr>
        <p:spPr>
          <a:xfrm>
            <a:off x="320040" y="1097280"/>
            <a:ext cx="8563554" cy="859843"/>
          </a:xfrm>
        </p:spPr>
        <p:txBody>
          <a:bodyPr/>
          <a:lstStyle/>
          <a:p>
            <a:r>
              <a:rPr lang="en-US" sz="3200" dirty="0">
                <a:solidFill>
                  <a:schemeClr val="accent3">
                    <a:lumMod val="75000"/>
                  </a:schemeClr>
                </a:solidFill>
              </a:rPr>
              <a:t>If you or someone you know needs support now, </a:t>
            </a:r>
            <a:r>
              <a:rPr lang="en-US" sz="3200" dirty="0"/>
              <a:t>call or text 988 </a:t>
            </a:r>
            <a:r>
              <a:rPr lang="en-US" sz="3200" dirty="0">
                <a:solidFill>
                  <a:schemeClr val="accent3">
                    <a:lumMod val="75000"/>
                  </a:schemeClr>
                </a:solidFill>
              </a:rPr>
              <a:t>or </a:t>
            </a:r>
            <a:r>
              <a:rPr lang="en-US" sz="3200" dirty="0"/>
              <a:t>chat 988lifeline.org</a:t>
            </a:r>
          </a:p>
        </p:txBody>
      </p:sp>
      <p:pic>
        <p:nvPicPr>
          <p:cNvPr id="5" name="Picture 2" descr="A colorful rectangular sign with white text saying &quot;YOU MATTER, Text. Call. Chat, 988 Suicide &amp; Crisis Lifeline&quot;">
            <a:extLst>
              <a:ext uri="{FF2B5EF4-FFF2-40B4-BE49-F238E27FC236}">
                <a16:creationId xmlns:a16="http://schemas.microsoft.com/office/drawing/2014/main" id="{78A02014-3EF6-7310-7FD7-D55E59927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428" y="2724674"/>
            <a:ext cx="4898387" cy="3686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quot;Talk with us&quot; with symbols representing talking online, &quot;There is hope&quot; with hands holding out a pink heart. ">
            <a:extLst>
              <a:ext uri="{FF2B5EF4-FFF2-40B4-BE49-F238E27FC236}">
                <a16:creationId xmlns:a16="http://schemas.microsoft.com/office/drawing/2014/main" id="{1A5C8479-8A71-7176-E451-F7CF584FAD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739" r="4406" b="51135"/>
          <a:stretch/>
        </p:blipFill>
        <p:spPr bwMode="auto">
          <a:xfrm>
            <a:off x="6216277" y="2235012"/>
            <a:ext cx="2357890" cy="2915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QR Code to 988lifeline.org">
            <a:extLst>
              <a:ext uri="{FF2B5EF4-FFF2-40B4-BE49-F238E27FC236}">
                <a16:creationId xmlns:a16="http://schemas.microsoft.com/office/drawing/2014/main" id="{CA62256F-1E41-4AE1-3A6E-A5F663BC8A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71" t="78858" r="53040"/>
          <a:stretch/>
        </p:blipFill>
        <p:spPr bwMode="auto">
          <a:xfrm>
            <a:off x="6799181" y="5070724"/>
            <a:ext cx="1192082" cy="12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9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of North Carolina showing rural and urban counties. ">
            <a:extLst>
              <a:ext uri="{FF2B5EF4-FFF2-40B4-BE49-F238E27FC236}">
                <a16:creationId xmlns:a16="http://schemas.microsoft.com/office/drawing/2014/main" id="{2EAF3B8E-6AB3-BDF0-C60D-9AE16061F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241" y="627306"/>
            <a:ext cx="7635658" cy="5900281"/>
          </a:xfrm>
          <a:prstGeom prst="rect">
            <a:avLst/>
          </a:prstGeom>
        </p:spPr>
      </p:pic>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20</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822960" y="274320"/>
            <a:ext cx="7843267" cy="588317"/>
          </a:xfrm>
        </p:spPr>
        <p:txBody>
          <a:bodyPr/>
          <a:lstStyle/>
          <a:p>
            <a:pPr algn="ctr"/>
            <a:r>
              <a:rPr lang="en-US" sz="3200" b="1" dirty="0">
                <a:solidFill>
                  <a:srgbClr val="4F81BD"/>
                </a:solidFill>
              </a:rPr>
              <a:t>North Carolina has 64 rural counties</a:t>
            </a:r>
          </a:p>
        </p:txBody>
      </p:sp>
    </p:spTree>
    <p:extLst>
      <p:ext uri="{BB962C8B-B14F-4D97-AF65-F5344CB8AC3E}">
        <p14:creationId xmlns:p14="http://schemas.microsoft.com/office/powerpoint/2010/main" val="212462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198070" cy="1211284"/>
          </a:xfrm>
        </p:spPr>
        <p:txBody>
          <a:bodyPr/>
          <a:lstStyle/>
          <a:p>
            <a:r>
              <a:rPr lang="en-US" sz="2600" dirty="0">
                <a:solidFill>
                  <a:srgbClr val="4F81BD"/>
                </a:solidFill>
              </a:rPr>
              <a:t>Males, NH White and NH American Indian residents, and adults ages 45-64 experienced the highest rates of suicide death in rural NC counties</a:t>
            </a:r>
          </a:p>
        </p:txBody>
      </p:sp>
      <p:graphicFrame>
        <p:nvGraphicFramePr>
          <p:cNvPr id="5" name="Chart 4" descr="Bar graph giving suicide death rates (per 100,000) by rural county status and demographic group in North Carolina from 2012-2021 according to NC-VDRS. By gender: rural male 28.4, urban male 22.6, rural female 7.8, urban female 6.7. By race/ethnic group rural White (Non-Hispanic) 22.4, urban White (Non-Hispanic) 19.0, rural Black (Non-Hispanic) 6.0, urban Black (Non-Hispanic) 6.8, rural American Indian (Non-Hispanic) 12.9, urban American Indian (Non-Hispanic) 13.1, rural Asian (Non-Hispanic) 12.6, urban Asian (Non-Hispanic) 7.6, rural Hispanic 5.7, urban Hispanic 6.3. By Age groups: rural 10-18 5.5, urban 10-18 5.0, rural 19-24 16.5, urban 19-24 13.8, rural 25-44 19.9, urban 25-44 14.8, rural 45-64 21.4, urban 45-64 17.8, rural 65 and up 18.3, urban 65 and up 15.6.">
            <a:extLst>
              <a:ext uri="{FF2B5EF4-FFF2-40B4-BE49-F238E27FC236}">
                <a16:creationId xmlns:a16="http://schemas.microsoft.com/office/drawing/2014/main" id="{492C7A55-A1BD-4131-B99D-C434654703FF}"/>
              </a:ext>
            </a:extLst>
          </p:cNvPr>
          <p:cNvGraphicFramePr>
            <a:graphicFrameLocks/>
          </p:cNvGraphicFramePr>
          <p:nvPr>
            <p:extLst>
              <p:ext uri="{D42A27DB-BD31-4B8C-83A1-F6EECF244321}">
                <p14:modId xmlns:p14="http://schemas.microsoft.com/office/powerpoint/2010/main" val="4145470093"/>
              </p:ext>
            </p:extLst>
          </p:nvPr>
        </p:nvGraphicFramePr>
        <p:xfrm>
          <a:off x="0" y="2442883"/>
          <a:ext cx="9144000" cy="4415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80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22</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1183726"/>
          </a:xfrm>
        </p:spPr>
        <p:txBody>
          <a:bodyPr/>
          <a:lstStyle/>
          <a:p>
            <a:r>
              <a:rPr lang="en-US" sz="2600" dirty="0">
                <a:solidFill>
                  <a:srgbClr val="4F81BD"/>
                </a:solidFill>
              </a:rPr>
              <a:t>Suicides among rural county residents were more likely to be firearm-related than those of residents in more urban counties</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371600"/>
            <a:ext cx="7822403" cy="359872"/>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64% of rural suicide deaths in the last 10 years (2012-2021) were firearm-related</a:t>
            </a:r>
          </a:p>
        </p:txBody>
      </p:sp>
      <p:graphicFrame>
        <p:nvGraphicFramePr>
          <p:cNvPr id="3" name="Chart 2" descr="Bar graph for manner of suicide by rural county status in North Carolina from 2012-2021 according to NC-VDRS. For rural counties: firearm 64%, hanging, strangulation, suffocation 19%, poisoning 13%, sharp instrument 1%, other method 3%. For urban counties: firearm 55%, hanging, strangulation, suffocation 23%, poisoning 16%, sharp instrument 2%, other method 4%. ">
            <a:extLst>
              <a:ext uri="{FF2B5EF4-FFF2-40B4-BE49-F238E27FC236}">
                <a16:creationId xmlns:a16="http://schemas.microsoft.com/office/drawing/2014/main" id="{90B99536-65AF-4ED7-AAF3-CDEDC287895F}"/>
              </a:ext>
            </a:extLst>
          </p:cNvPr>
          <p:cNvGraphicFramePr>
            <a:graphicFrameLocks/>
          </p:cNvGraphicFramePr>
          <p:nvPr>
            <p:extLst>
              <p:ext uri="{D42A27DB-BD31-4B8C-83A1-F6EECF244321}">
                <p14:modId xmlns:p14="http://schemas.microsoft.com/office/powerpoint/2010/main" val="1839807785"/>
              </p:ext>
            </p:extLst>
          </p:nvPr>
        </p:nvGraphicFramePr>
        <p:xfrm>
          <a:off x="306611" y="1891863"/>
          <a:ext cx="7553472" cy="4719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95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23</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085069" cy="938017"/>
          </a:xfrm>
        </p:spPr>
        <p:txBody>
          <a:bodyPr/>
          <a:lstStyle/>
          <a:p>
            <a:r>
              <a:rPr lang="en-US" sz="2800" dirty="0">
                <a:solidFill>
                  <a:srgbClr val="4F81BD"/>
                </a:solidFill>
              </a:rPr>
              <a:t>More than 1/4 of rural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320040" y="1920240"/>
            <a:ext cx="8549859" cy="655320"/>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More rural residents experienced a physical health problem than urban residents and urban residents were more likely to have a history of suicidal behavior</a:t>
            </a:r>
          </a:p>
        </p:txBody>
      </p:sp>
      <p:graphicFrame>
        <p:nvGraphicFramePr>
          <p:cNvPr id="2" name="Chart 1">
            <a:extLst>
              <a:ext uri="{FF2B5EF4-FFF2-40B4-BE49-F238E27FC236}">
                <a16:creationId xmlns:a16="http://schemas.microsoft.com/office/drawing/2014/main" id="{1B403AC7-BD9B-4F4F-833A-D8FFCB8A0369}"/>
              </a:ext>
            </a:extLst>
          </p:cNvPr>
          <p:cNvGraphicFramePr>
            <a:graphicFrameLocks/>
          </p:cNvGraphicFramePr>
          <p:nvPr>
            <p:extLst>
              <p:ext uri="{D42A27DB-BD31-4B8C-83A1-F6EECF244321}">
                <p14:modId xmlns:p14="http://schemas.microsoft.com/office/powerpoint/2010/main" val="4126614473"/>
              </p:ext>
            </p:extLst>
          </p:nvPr>
        </p:nvGraphicFramePr>
        <p:xfrm>
          <a:off x="1" y="2457450"/>
          <a:ext cx="9144000" cy="4146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79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24</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1828800" y="1645920"/>
            <a:ext cx="4867564" cy="769620"/>
          </a:xfrm>
        </p:spPr>
        <p:txBody>
          <a:bodyPr/>
          <a:lstStyle/>
          <a:p>
            <a:pPr algn="ctr"/>
            <a:r>
              <a:rPr lang="en-US" sz="6400" dirty="0">
                <a:solidFill>
                  <a:schemeClr val="accent3">
                    <a:lumMod val="75000"/>
                  </a:schemeClr>
                </a:solidFill>
              </a:rPr>
              <a:t>Self-Inflicted Injury/Harm</a:t>
            </a:r>
            <a:endParaRPr lang="en-US" sz="6400" b="1" dirty="0">
              <a:solidFill>
                <a:schemeClr val="accent3">
                  <a:lumMod val="75000"/>
                </a:schemeClr>
              </a:solidFill>
            </a:endParaRPr>
          </a:p>
        </p:txBody>
      </p:sp>
    </p:spTree>
    <p:extLst>
      <p:ext uri="{BB962C8B-B14F-4D97-AF65-F5344CB8AC3E}">
        <p14:creationId xmlns:p14="http://schemas.microsoft.com/office/powerpoint/2010/main" val="2235491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25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843267" cy="588317"/>
          </a:xfrm>
        </p:spPr>
        <p:txBody>
          <a:bodyPr/>
          <a:lstStyle/>
          <a:p>
            <a:pPr algn="ctr"/>
            <a:r>
              <a:rPr lang="en-US" sz="2800" b="1" dirty="0">
                <a:solidFill>
                  <a:srgbClr val="4F81BD"/>
                </a:solidFill>
              </a:rPr>
              <a:t>Suicide deaths are just the tip of the iceberg</a:t>
            </a:r>
          </a:p>
        </p:txBody>
      </p:sp>
      <p:sp>
        <p:nvSpPr>
          <p:cNvPr id="3" name="Rectangle 11">
            <a:extLst>
              <a:ext uri="{FF2B5EF4-FFF2-40B4-BE49-F238E27FC236}">
                <a16:creationId xmlns:a16="http://schemas.microsoft.com/office/drawing/2014/main" id="{E5CA15C6-FE71-A47B-F342-2AFD9D5FBBED}"/>
              </a:ext>
            </a:extLst>
          </p:cNvPr>
          <p:cNvSpPr>
            <a:spLocks noChangeArrowheads="1"/>
          </p:cNvSpPr>
          <p:nvPr/>
        </p:nvSpPr>
        <p:spPr bwMode="auto">
          <a:xfrm>
            <a:off x="4670761" y="1335563"/>
            <a:ext cx="41991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2000" dirty="0">
                <a:solidFill>
                  <a:srgbClr val="17375E"/>
                </a:solidFill>
              </a:rPr>
              <a:t>Despite NC’s excellent reporting systems, the </a:t>
            </a:r>
            <a:r>
              <a:rPr lang="en-US" altLang="en-US" sz="2000" b="1" i="1" dirty="0">
                <a:solidFill>
                  <a:srgbClr val="5C93D5"/>
                </a:solidFill>
              </a:rPr>
              <a:t>total</a:t>
            </a:r>
            <a:r>
              <a:rPr lang="en-US" altLang="en-US" sz="2000" i="1" dirty="0">
                <a:solidFill>
                  <a:srgbClr val="5C93D5"/>
                </a:solidFill>
              </a:rPr>
              <a:t> </a:t>
            </a:r>
            <a:r>
              <a:rPr lang="en-US" altLang="en-US" sz="2000" b="1" i="1" dirty="0">
                <a:solidFill>
                  <a:srgbClr val="5C93D5"/>
                </a:solidFill>
              </a:rPr>
              <a:t>burden</a:t>
            </a:r>
          </a:p>
          <a:p>
            <a:pPr algn="r"/>
            <a:r>
              <a:rPr lang="en-US" altLang="en-US" sz="2000" dirty="0">
                <a:solidFill>
                  <a:srgbClr val="17375E"/>
                </a:solidFill>
              </a:rPr>
              <a:t>of suicide and self-inflicted</a:t>
            </a:r>
          </a:p>
          <a:p>
            <a:pPr algn="r"/>
            <a:r>
              <a:rPr lang="en-US" altLang="en-US" sz="2000" dirty="0">
                <a:solidFill>
                  <a:srgbClr val="17375E"/>
                </a:solidFill>
              </a:rPr>
              <a:t>injury outcomes in the </a:t>
            </a:r>
          </a:p>
          <a:p>
            <a:pPr algn="r"/>
            <a:r>
              <a:rPr lang="en-US" altLang="en-US" sz="2000" dirty="0">
                <a:solidFill>
                  <a:srgbClr val="17375E"/>
                </a:solidFill>
              </a:rPr>
              <a:t>state is </a:t>
            </a:r>
            <a:r>
              <a:rPr lang="en-US" altLang="en-US" sz="2000" b="1" i="1" dirty="0">
                <a:solidFill>
                  <a:srgbClr val="5C93D5"/>
                </a:solidFill>
              </a:rPr>
              <a:t>unknown</a:t>
            </a:r>
            <a:r>
              <a:rPr lang="en-US" altLang="en-US" sz="2000" dirty="0"/>
              <a:t>.</a:t>
            </a:r>
          </a:p>
        </p:txBody>
      </p:sp>
      <p:sp>
        <p:nvSpPr>
          <p:cNvPr id="6" name="TextBox 5">
            <a:extLst>
              <a:ext uri="{FF2B5EF4-FFF2-40B4-BE49-F238E27FC236}">
                <a16:creationId xmlns:a16="http://schemas.microsoft.com/office/drawing/2014/main" id="{D04275A1-DF61-400C-E15D-2177989F93D9}"/>
              </a:ext>
            </a:extLst>
          </p:cNvPr>
          <p:cNvSpPr txBox="1"/>
          <p:nvPr/>
        </p:nvSpPr>
        <p:spPr>
          <a:xfrm>
            <a:off x="1222845" y="1336565"/>
            <a:ext cx="2881422" cy="430887"/>
          </a:xfrm>
          <a:prstGeom prst="rect">
            <a:avLst/>
          </a:prstGeom>
          <a:noFill/>
        </p:spPr>
        <p:txBody>
          <a:bodyPr wrap="square" rtlCol="0">
            <a:spAutoFit/>
          </a:bodyPr>
          <a:lstStyle/>
          <a:p>
            <a:r>
              <a:rPr lang="en-US" sz="2200" b="1" dirty="0">
                <a:solidFill>
                  <a:schemeClr val="accent3">
                    <a:lumMod val="75000"/>
                  </a:schemeClr>
                </a:solidFill>
              </a:rPr>
              <a:t>In 2021, there were:</a:t>
            </a:r>
          </a:p>
        </p:txBody>
      </p:sp>
      <p:grpSp>
        <p:nvGrpSpPr>
          <p:cNvPr id="7" name="Group 6" descr="Pyramid showing 2021 data in North Carolina. Data included is 1,412 suicide deaths, 3,120 self-inflicted injury hospitalizations, 11,573 self-inflicted injury ED visits. The bottom two tiers show unknown data for EMS and medically unattended injuries. ">
            <a:extLst>
              <a:ext uri="{FF2B5EF4-FFF2-40B4-BE49-F238E27FC236}">
                <a16:creationId xmlns:a16="http://schemas.microsoft.com/office/drawing/2014/main" id="{176B1F2E-39BA-F110-7CA4-AAD360A03A84}"/>
              </a:ext>
            </a:extLst>
          </p:cNvPr>
          <p:cNvGrpSpPr/>
          <p:nvPr/>
        </p:nvGrpSpPr>
        <p:grpSpPr>
          <a:xfrm>
            <a:off x="1885732" y="1066138"/>
            <a:ext cx="5372536" cy="4725723"/>
            <a:chOff x="0" y="0"/>
            <a:chExt cx="5363011" cy="4214063"/>
          </a:xfrm>
        </p:grpSpPr>
        <p:sp>
          <p:nvSpPr>
            <p:cNvPr id="9" name="Isosceles Triangle 8">
              <a:extLst>
                <a:ext uri="{FF2B5EF4-FFF2-40B4-BE49-F238E27FC236}">
                  <a16:creationId xmlns:a16="http://schemas.microsoft.com/office/drawing/2014/main" id="{B887049E-91B2-DC8F-E959-7D96D7F28DF6}"/>
                </a:ext>
              </a:extLst>
            </p:cNvPr>
            <p:cNvSpPr/>
            <p:nvPr/>
          </p:nvSpPr>
          <p:spPr>
            <a:xfrm>
              <a:off x="0" y="0"/>
              <a:ext cx="5363011" cy="4214063"/>
            </a:xfrm>
            <a:prstGeom prst="triangle">
              <a:avLst/>
            </a:prstGeom>
            <a:gradFill>
              <a:gsLst>
                <a:gs pos="0">
                  <a:srgbClr val="6D2E75">
                    <a:lumMod val="75000"/>
                  </a:srgbClr>
                </a:gs>
                <a:gs pos="42000">
                  <a:srgbClr val="6D2E75"/>
                </a:gs>
                <a:gs pos="75000">
                  <a:srgbClr val="1F497D"/>
                </a:gs>
                <a:gs pos="100000">
                  <a:srgbClr val="1F497D">
                    <a:lumMod val="50000"/>
                  </a:srgbClr>
                </a:gs>
              </a:gsLst>
              <a:lin ang="5400000" scaled="1"/>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704944" y="3044348"/>
              <a:ext cx="3964137" cy="4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0">
                  <a:solidFill>
                    <a:schemeClr val="bg1"/>
                  </a:solidFill>
                  <a:latin typeface="Franklin Gothic Demi Cond" panose="020B0706030402020204" pitchFamily="34" charset="0"/>
                </a:rPr>
                <a:t>? EMS </a:t>
              </a:r>
            </a:p>
          </p:txBody>
        </p:sp>
        <p:sp>
          <p:nvSpPr>
            <p:cNvPr id="11"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319820" y="3683874"/>
              <a:ext cx="4772857" cy="3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a:solidFill>
                    <a:schemeClr val="bg1"/>
                  </a:solidFill>
                  <a:latin typeface="Franklin Gothic Demi Cond" panose="020B0706030402020204" pitchFamily="34" charset="0"/>
                </a:rPr>
                <a:t>? Medically Unattended Injuries</a:t>
              </a:r>
            </a:p>
          </p:txBody>
        </p:sp>
        <p:sp>
          <p:nvSpPr>
            <p:cNvPr id="12"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2110524" y="551409"/>
              <a:ext cx="1129947" cy="74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Deaths</a:t>
              </a:r>
              <a:endParaRPr lang="en-US" altLang="en-US" sz="1800" b="0">
                <a:latin typeface="Franklin Gothic Demi Cond" panose="020B0706030402020204" pitchFamily="34" charset="0"/>
              </a:endParaRPr>
            </a:p>
          </p:txBody>
        </p:sp>
        <p:sp>
          <p:nvSpPr>
            <p:cNvPr id="13"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1578154" y="1267613"/>
              <a:ext cx="2278942" cy="60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Self-inflicted Injury Hospitalizations</a:t>
              </a:r>
            </a:p>
          </p:txBody>
        </p:sp>
        <p:sp>
          <p:nvSpPr>
            <p:cNvPr id="14"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1086341" y="2267069"/>
              <a:ext cx="3165106" cy="5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Self-inflicted Injury ED Visits </a:t>
              </a:r>
              <a:endParaRPr lang="en-US" altLang="en-US" sz="1800" b="0">
                <a:latin typeface="Franklin Gothic Demi Cond" panose="020B0706030402020204" pitchFamily="34" charset="0"/>
              </a:endParaRPr>
            </a:p>
          </p:txBody>
        </p:sp>
        <p:sp>
          <p:nvSpPr>
            <p:cNvPr id="15" name="TextBox 9">
              <a:extLst>
                <a:ext uri="{FF2B5EF4-FFF2-40B4-BE49-F238E27FC236}">
                  <a16:creationId xmlns:a16="http://schemas.microsoft.com/office/drawing/2014/main" id="{CC47DF08-2BD6-4C75-898F-205E53285BE6}"/>
                </a:ext>
              </a:extLst>
            </p:cNvPr>
            <p:cNvSpPr txBox="1"/>
            <p:nvPr/>
          </p:nvSpPr>
          <p:spPr>
            <a:xfrm>
              <a:off x="2147453" y="473770"/>
              <a:ext cx="1056088" cy="3991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A51DAE3-0ECA-4619-B9A5-CAD971A47784}" type="TxLink">
                <a:rPr lang="en-US" sz="2400" b="0" i="0" u="none" strike="noStrike">
                  <a:solidFill>
                    <a:schemeClr val="bg1"/>
                  </a:solidFill>
                  <a:latin typeface="Franklin Gothic Demi Cond" panose="020B0706030402020204" pitchFamily="34" charset="0"/>
                  <a:cs typeface="Calibri"/>
                </a:rPr>
                <a:pPr algn="ctr"/>
                <a:t>1,412</a:t>
              </a:fld>
              <a:endParaRPr lang="en-US" sz="2400" b="1">
                <a:solidFill>
                  <a:schemeClr val="bg1"/>
                </a:solidFill>
                <a:latin typeface="Franklin Gothic Demi Cond" panose="020B0706030402020204" pitchFamily="34" charset="0"/>
              </a:endParaRPr>
            </a:p>
          </p:txBody>
        </p:sp>
        <p:sp>
          <p:nvSpPr>
            <p:cNvPr id="16" name="TextBox 19">
              <a:extLst>
                <a:ext uri="{FF2B5EF4-FFF2-40B4-BE49-F238E27FC236}">
                  <a16:creationId xmlns:a16="http://schemas.microsoft.com/office/drawing/2014/main" id="{8575113C-ACF6-49DE-B6D3-BF8AA4821794}"/>
                </a:ext>
              </a:extLst>
            </p:cNvPr>
            <p:cNvSpPr txBox="1"/>
            <p:nvPr/>
          </p:nvSpPr>
          <p:spPr>
            <a:xfrm>
              <a:off x="2143643" y="1181511"/>
              <a:ext cx="1056088" cy="3991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8A09F1F-DB76-4E77-9C40-ACEF3E47BFE4}" type="TxLink">
                <a:rPr lang="en-US" sz="2400" b="0" i="0" u="none" strike="noStrike">
                  <a:solidFill>
                    <a:schemeClr val="bg1"/>
                  </a:solidFill>
                  <a:latin typeface="Franklin Gothic Demi Cond" panose="020B0706030402020204" pitchFamily="34" charset="0"/>
                  <a:cs typeface="Calibri"/>
                </a:rPr>
                <a:pPr algn="ctr"/>
                <a:t>3,120</a:t>
              </a:fld>
              <a:endParaRPr lang="en-US" sz="2400" b="1">
                <a:solidFill>
                  <a:schemeClr val="bg1"/>
                </a:solidFill>
                <a:latin typeface="Franklin Gothic Demi Cond" panose="020B0706030402020204" pitchFamily="34" charset="0"/>
              </a:endParaRPr>
            </a:p>
          </p:txBody>
        </p:sp>
        <p:sp>
          <p:nvSpPr>
            <p:cNvPr id="17" name="TextBox 20">
              <a:extLst>
                <a:ext uri="{FF2B5EF4-FFF2-40B4-BE49-F238E27FC236}">
                  <a16:creationId xmlns:a16="http://schemas.microsoft.com/office/drawing/2014/main" id="{9D6BF151-C65F-42C9-84E5-B26DE18DA03C}"/>
                </a:ext>
              </a:extLst>
            </p:cNvPr>
            <p:cNvSpPr txBox="1"/>
            <p:nvPr/>
          </p:nvSpPr>
          <p:spPr>
            <a:xfrm>
              <a:off x="1806194" y="2161142"/>
              <a:ext cx="1698725" cy="3991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9BF5892-22C4-4F7A-BE0B-E29F2D5D7B92}" type="TxLink">
                <a:rPr lang="en-US" sz="2400" b="0" i="0" u="none" strike="noStrike">
                  <a:solidFill>
                    <a:schemeClr val="bg1"/>
                  </a:solidFill>
                  <a:latin typeface="Franklin Gothic Demi Cond" panose="020B0706030402020204" pitchFamily="34" charset="0"/>
                  <a:cs typeface="Calibri"/>
                </a:rPr>
                <a:pPr algn="ctr"/>
                <a:t>11,573</a:t>
              </a:fld>
              <a:endParaRPr lang="en-US" sz="2400" b="1">
                <a:solidFill>
                  <a:schemeClr val="bg1"/>
                </a:solidFill>
                <a:latin typeface="Franklin Gothic Demi Cond" panose="020B0706030402020204" pitchFamily="34" charset="0"/>
              </a:endParaRPr>
            </a:p>
          </p:txBody>
        </p:sp>
        <p:cxnSp>
          <p:nvCxnSpPr>
            <p:cNvPr id="18" name="Straight Connector 17">
              <a:extLst>
                <a:ext uri="{FF2B5EF4-FFF2-40B4-BE49-F238E27FC236}">
                  <a16:creationId xmlns:a16="http://schemas.microsoft.com/office/drawing/2014/main" id="{6B627038-F11F-3A35-1660-C214BDFC8315}"/>
                </a:ext>
              </a:extLst>
            </p:cNvPr>
            <p:cNvCxnSpPr/>
            <p:nvPr/>
          </p:nvCxnSpPr>
          <p:spPr>
            <a:xfrm>
              <a:off x="1933978" y="1157130"/>
              <a:ext cx="1496440"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241E01-F7CC-BF86-2CC6-E5E5D8F069E7}"/>
                </a:ext>
              </a:extLst>
            </p:cNvPr>
            <p:cNvCxnSpPr>
              <a:cxnSpLocks/>
            </p:cNvCxnSpPr>
            <p:nvPr/>
          </p:nvCxnSpPr>
          <p:spPr>
            <a:xfrm>
              <a:off x="1258398" y="2164952"/>
              <a:ext cx="2920294"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1C3BC1-A2CF-DB41-B10A-0E78A2165EEE}"/>
                </a:ext>
              </a:extLst>
            </p:cNvPr>
            <p:cNvCxnSpPr>
              <a:cxnSpLocks/>
            </p:cNvCxnSpPr>
            <p:nvPr/>
          </p:nvCxnSpPr>
          <p:spPr>
            <a:xfrm flipV="1">
              <a:off x="787048" y="2902923"/>
              <a:ext cx="4251752" cy="1528"/>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EEB552-FF15-9C6F-D9FF-1B909EA50C50}"/>
                </a:ext>
              </a:extLst>
            </p:cNvPr>
            <p:cNvCxnSpPr>
              <a:cxnSpLocks/>
            </p:cNvCxnSpPr>
            <p:nvPr/>
          </p:nvCxnSpPr>
          <p:spPr>
            <a:xfrm>
              <a:off x="321725" y="3523455"/>
              <a:ext cx="4700169"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FD7EDDAC-9290-55F1-7473-A7AC9A475FDE}"/>
              </a:ext>
            </a:extLst>
          </p:cNvPr>
          <p:cNvSpPr txBox="1"/>
          <p:nvPr/>
        </p:nvSpPr>
        <p:spPr>
          <a:xfrm>
            <a:off x="1097280" y="6217920"/>
            <a:ext cx="7163560" cy="507831"/>
          </a:xfrm>
          <a:prstGeom prst="rect">
            <a:avLst/>
          </a:prstGeom>
          <a:noFill/>
        </p:spPr>
        <p:txBody>
          <a:bodyPr wrap="square" rtlCol="0">
            <a:spAutoFit/>
          </a:bodyPr>
          <a:lstStyle/>
          <a:p>
            <a:r>
              <a:rPr lang="en-US" sz="900" dirty="0"/>
              <a:t>Limited to NC residents</a:t>
            </a:r>
          </a:p>
          <a:p>
            <a:r>
              <a:rPr lang="en-US" sz="900" dirty="0"/>
              <a:t>Source: NC-VDRS, 2012-2021; NC State Center for Health Statistics, Hospital Discharge Data (2021); NC DETECT ED Visit Data (2021)</a:t>
            </a:r>
          </a:p>
          <a:p>
            <a:r>
              <a:rPr lang="en-US" sz="900" dirty="0"/>
              <a:t>Analysis by the DPH Injury Epidemiology, Surveillance, and Informatics Unit</a:t>
            </a:r>
          </a:p>
        </p:txBody>
      </p:sp>
    </p:spTree>
    <p:extLst>
      <p:ext uri="{BB962C8B-B14F-4D97-AF65-F5344CB8AC3E}">
        <p14:creationId xmlns:p14="http://schemas.microsoft.com/office/powerpoint/2010/main" val="195926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26</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61497" cy="805354"/>
          </a:xfrm>
        </p:spPr>
        <p:txBody>
          <a:bodyPr/>
          <a:lstStyle/>
          <a:p>
            <a:r>
              <a:rPr lang="en-US" sz="2800" dirty="0">
                <a:solidFill>
                  <a:srgbClr val="4F81BD"/>
                </a:solidFill>
              </a:rPr>
              <a:t>The number of self-inflicted injury hospitalizations in North Carolina has decreased by 24% since 2016</a:t>
            </a:r>
          </a:p>
        </p:txBody>
      </p:sp>
      <p:graphicFrame>
        <p:nvGraphicFramePr>
          <p:cNvPr id="2" name="Chart 1" descr="Line graph for number of self-inflicted injury hospitalizations among NC residents from 2016-2022. 3,905 in 2016, 3,693 in 2017, 3,409 in 2018, 3,310 in 2019, 2,998 in 2020, 3,120 in 2021, 2,973 in 2022. ">
            <a:extLst>
              <a:ext uri="{FF2B5EF4-FFF2-40B4-BE49-F238E27FC236}">
                <a16:creationId xmlns:a16="http://schemas.microsoft.com/office/drawing/2014/main" id="{169387BB-A274-40B3-B2A3-FAA503EADA06}"/>
              </a:ext>
            </a:extLst>
          </p:cNvPr>
          <p:cNvGraphicFramePr>
            <a:graphicFrameLocks/>
          </p:cNvGraphicFramePr>
          <p:nvPr>
            <p:extLst>
              <p:ext uri="{D42A27DB-BD31-4B8C-83A1-F6EECF244321}">
                <p14:modId xmlns:p14="http://schemas.microsoft.com/office/powerpoint/2010/main" val="2616506036"/>
              </p:ext>
            </p:extLst>
          </p:nvPr>
        </p:nvGraphicFramePr>
        <p:xfrm>
          <a:off x="347125" y="1676400"/>
          <a:ext cx="7181435" cy="4907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545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27</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198070" cy="1211284"/>
          </a:xfrm>
        </p:spPr>
        <p:txBody>
          <a:bodyPr/>
          <a:lstStyle/>
          <a:p>
            <a:r>
              <a:rPr lang="en-US" sz="2600" dirty="0">
                <a:solidFill>
                  <a:srgbClr val="4F81BD"/>
                </a:solidFill>
              </a:rPr>
              <a:t>Rates of self-inflicted injury hospitalization were highest among females, NH white residents, and children ages 0-18</a:t>
            </a:r>
          </a:p>
        </p:txBody>
      </p:sp>
      <p:graphicFrame>
        <p:nvGraphicFramePr>
          <p:cNvPr id="3" name="Chart 2" descr="Bar graph for self-inflicted injury hospitalization rates per 100,000 by demographic group in North Carolina from 2018-2022. By gender: 16.6 male, 22.0 female. By race/ethnic group: White (Non-Hispanic) 20.9, Black (Non-Hispanic) 16.5, American Indian (Non-Hispanic) 18.6, Asian (Non-Hispanic) 7.8, Hispanic 14.0. By age group: 0-18 30.1, 19-24 24.1, 25-44 21.5, 45-64 17.5, 65 and up 8.6. ">
            <a:extLst>
              <a:ext uri="{FF2B5EF4-FFF2-40B4-BE49-F238E27FC236}">
                <a16:creationId xmlns:a16="http://schemas.microsoft.com/office/drawing/2014/main" id="{2DF775C6-D85B-4C20-B64E-5CE013BFA908}"/>
              </a:ext>
            </a:extLst>
          </p:cNvPr>
          <p:cNvGraphicFramePr>
            <a:graphicFrameLocks/>
          </p:cNvGraphicFramePr>
          <p:nvPr>
            <p:extLst>
              <p:ext uri="{D42A27DB-BD31-4B8C-83A1-F6EECF244321}">
                <p14:modId xmlns:p14="http://schemas.microsoft.com/office/powerpoint/2010/main" val="3808422559"/>
              </p:ext>
            </p:extLst>
          </p:nvPr>
        </p:nvGraphicFramePr>
        <p:xfrm>
          <a:off x="274101" y="2291255"/>
          <a:ext cx="8595798" cy="4312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497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Bar graph for the manner of self-inflicted injury hospitalizations in North Carolina by gender from 2018-2022. Firearm male 7.3%, firearm female 1.1%, poisoning male 77.6%, poisoning female 93.0%, cut/pierce male 6.8%, cut/pierce female 2.0%, suffocation male 0.7%, suffocation female 1.2%, other mechanism male 6.7%, other mechanism female 2.3%.">
            <a:extLst>
              <a:ext uri="{FF2B5EF4-FFF2-40B4-BE49-F238E27FC236}">
                <a16:creationId xmlns:a16="http://schemas.microsoft.com/office/drawing/2014/main" id="{60C93295-1A2C-4D7C-BFE9-81C7C735DECA}"/>
              </a:ext>
            </a:extLst>
          </p:cNvPr>
          <p:cNvGraphicFramePr>
            <a:graphicFrameLocks/>
          </p:cNvGraphicFramePr>
          <p:nvPr>
            <p:extLst>
              <p:ext uri="{D42A27DB-BD31-4B8C-83A1-F6EECF244321}">
                <p14:modId xmlns:p14="http://schemas.microsoft.com/office/powerpoint/2010/main" val="3638233463"/>
              </p:ext>
            </p:extLst>
          </p:nvPr>
        </p:nvGraphicFramePr>
        <p:xfrm>
          <a:off x="202125" y="2007601"/>
          <a:ext cx="8621835" cy="42917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28</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39" y="1097280"/>
            <a:ext cx="8549859" cy="1211284"/>
          </a:xfrm>
        </p:spPr>
        <p:txBody>
          <a:bodyPr/>
          <a:lstStyle/>
          <a:p>
            <a:r>
              <a:rPr lang="en-US" sz="2800" i="0" u="none" strike="noStrike" dirty="0">
                <a:solidFill>
                  <a:srgbClr val="4F81BD"/>
                </a:solidFill>
                <a:effectLst/>
                <a:latin typeface="+mn-lt"/>
              </a:rPr>
              <a:t>Most male and female self-inflicted </a:t>
            </a:r>
            <a:r>
              <a:rPr lang="en-US" sz="2800" dirty="0">
                <a:solidFill>
                  <a:srgbClr val="4F81BD"/>
                </a:solidFill>
                <a:latin typeface="+mn-lt"/>
              </a:rPr>
              <a:t>i</a:t>
            </a:r>
            <a:r>
              <a:rPr lang="en-US" sz="2800" i="0" u="none" strike="noStrike" dirty="0">
                <a:solidFill>
                  <a:srgbClr val="4F81BD"/>
                </a:solidFill>
                <a:effectLst/>
                <a:latin typeface="+mn-lt"/>
              </a:rPr>
              <a:t>njury </a:t>
            </a:r>
            <a:r>
              <a:rPr lang="en-US" sz="2800" dirty="0">
                <a:solidFill>
                  <a:srgbClr val="4F81BD"/>
                </a:solidFill>
                <a:latin typeface="+mn-lt"/>
              </a:rPr>
              <a:t>h</a:t>
            </a:r>
            <a:r>
              <a:rPr lang="en-US" sz="2800" i="0" u="none" strike="noStrike" dirty="0">
                <a:solidFill>
                  <a:srgbClr val="4F81BD"/>
                </a:solidFill>
                <a:effectLst/>
                <a:latin typeface="+mn-lt"/>
              </a:rPr>
              <a:t>ospitalizations were related to poisonings</a:t>
            </a:r>
            <a:endParaRPr lang="en-US" sz="2800" dirty="0">
              <a:solidFill>
                <a:srgbClr val="4F81BD"/>
              </a:solidFill>
              <a:latin typeface="+mn-lt"/>
            </a:endParaRPr>
          </a:p>
        </p:txBody>
      </p:sp>
      <p:sp>
        <p:nvSpPr>
          <p:cNvPr id="8" name="TextBox 7">
            <a:extLst>
              <a:ext uri="{FF2B5EF4-FFF2-40B4-BE49-F238E27FC236}">
                <a16:creationId xmlns:a16="http://schemas.microsoft.com/office/drawing/2014/main" id="{12146B77-CDED-6CD4-CC4C-F31145DFCCB9}"/>
              </a:ext>
            </a:extLst>
          </p:cNvPr>
          <p:cNvSpPr txBox="1"/>
          <p:nvPr/>
        </p:nvSpPr>
        <p:spPr>
          <a:xfrm>
            <a:off x="91440" y="5943600"/>
            <a:ext cx="8621835" cy="507831"/>
          </a:xfrm>
          <a:prstGeom prst="rect">
            <a:avLst/>
          </a:prstGeom>
          <a:noFill/>
        </p:spPr>
        <p:txBody>
          <a:bodyPr wrap="square" rtlCol="0">
            <a:spAutoFit/>
          </a:bodyPr>
          <a:lstStyle/>
          <a:p>
            <a:fld id="{9BBE2396-5C43-4D3F-AC66-8D232FE500C7}" type="TxLink">
              <a:rPr lang="en-US" sz="900" b="0" i="0" u="none" strike="noStrike" smtClean="0">
                <a:solidFill>
                  <a:srgbClr val="000000"/>
                </a:solidFill>
                <a:latin typeface="Arial" panose="020B0604020202020204" pitchFamily="34" charset="0"/>
                <a:cs typeface="Arial" panose="020B0604020202020204" pitchFamily="34" charset="0"/>
              </a:rPr>
              <a:pPr/>
              <a:t>
Limited to NC Residents; NH = non-Hispanic
Source: NC State Center for Health Statistics, Hosptial Discharge Data, 2018-2022; US Census non-bridged population estimates, 2022</a:t>
            </a:fld>
            <a:endParaRPr lang="en-US" sz="900" dirty="0"/>
          </a:p>
        </p:txBody>
      </p:sp>
      <p:sp>
        <p:nvSpPr>
          <p:cNvPr id="9" name="TextBox 8">
            <a:extLst>
              <a:ext uri="{FF2B5EF4-FFF2-40B4-BE49-F238E27FC236}">
                <a16:creationId xmlns:a16="http://schemas.microsoft.com/office/drawing/2014/main" id="{63AD25AD-4752-63AC-0109-2AD21A8B8696}"/>
              </a:ext>
            </a:extLst>
          </p:cNvPr>
          <p:cNvSpPr txBox="1"/>
          <p:nvPr/>
        </p:nvSpPr>
        <p:spPr>
          <a:xfrm>
            <a:off x="91440" y="6400800"/>
            <a:ext cx="8621835" cy="369332"/>
          </a:xfrm>
          <a:prstGeom prst="rect">
            <a:avLst/>
          </a:prstGeom>
          <a:noFill/>
        </p:spPr>
        <p:txBody>
          <a:bodyPr wrap="square" rtlCol="0">
            <a:spAutoFit/>
          </a:bodyPr>
          <a:lstStyle/>
          <a:p>
            <a:fld id="{ED8C8843-B1E4-431A-8E81-378B3C688954}" type="TxLink">
              <a:rPr lang="en-US" sz="900" b="0" i="0" u="none" strike="noStrike" smtClean="0">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dirty="0"/>
          </a:p>
        </p:txBody>
      </p:sp>
    </p:spTree>
    <p:extLst>
      <p:ext uri="{BB962C8B-B14F-4D97-AF65-F5344CB8AC3E}">
        <p14:creationId xmlns:p14="http://schemas.microsoft.com/office/powerpoint/2010/main" val="312347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29</a:t>
            </a:fld>
            <a:endParaRPr lang="en-US" dirty="0"/>
          </a:p>
        </p:txBody>
      </p:sp>
      <p:sp>
        <p:nvSpPr>
          <p:cNvPr id="5" name="Title 1">
            <a:extLst>
              <a:ext uri="{FF2B5EF4-FFF2-40B4-BE49-F238E27FC236}">
                <a16:creationId xmlns:a16="http://schemas.microsoft.com/office/drawing/2014/main" id="{83AB49DA-65C3-95CF-8F1C-0C32685B252F}"/>
              </a:ext>
            </a:extLst>
          </p:cNvPr>
          <p:cNvSpPr>
            <a:spLocks noGrp="1"/>
          </p:cNvSpPr>
          <p:nvPr>
            <p:ph type="title"/>
          </p:nvPr>
        </p:nvSpPr>
        <p:spPr>
          <a:xfrm>
            <a:off x="1188720" y="274320"/>
            <a:ext cx="7103448" cy="1274348"/>
          </a:xfrm>
        </p:spPr>
        <p:txBody>
          <a:bodyPr/>
          <a:lstStyle/>
          <a:p>
            <a:r>
              <a:rPr lang="en-US" sz="2800" dirty="0">
                <a:solidFill>
                  <a:srgbClr val="4F81BD"/>
                </a:solidFill>
              </a:rPr>
              <a:t>Self-inflicted injury ED visits decreased by 8% from 2019-2020 but have since increased almost 13%</a:t>
            </a:r>
          </a:p>
        </p:txBody>
      </p:sp>
      <p:graphicFrame>
        <p:nvGraphicFramePr>
          <p:cNvPr id="3" name="Chart 2" descr="Line graph for number of self-inflicted injury ED visits among NC residents from 2016-2023. 11,465 in 2016, 11,574 in 2017, 12,061 in 2018, 12,101 in 2019, 11,106 in 2020, 11,573 in 2021, 12,402 in 2022.">
            <a:extLst>
              <a:ext uri="{FF2B5EF4-FFF2-40B4-BE49-F238E27FC236}">
                <a16:creationId xmlns:a16="http://schemas.microsoft.com/office/drawing/2014/main" id="{70E8B45C-95C4-4733-9669-BB3319B54057}"/>
              </a:ext>
            </a:extLst>
          </p:cNvPr>
          <p:cNvGraphicFramePr>
            <a:graphicFrameLocks/>
          </p:cNvGraphicFramePr>
          <p:nvPr>
            <p:extLst>
              <p:ext uri="{D42A27DB-BD31-4B8C-83A1-F6EECF244321}">
                <p14:modId xmlns:p14="http://schemas.microsoft.com/office/powerpoint/2010/main" val="2953991165"/>
              </p:ext>
            </p:extLst>
          </p:nvPr>
        </p:nvGraphicFramePr>
        <p:xfrm>
          <a:off x="1193996" y="1732054"/>
          <a:ext cx="7675903" cy="4937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325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39049-8B4D-2BD9-2AC8-B8328EDF1FFA}"/>
              </a:ext>
            </a:extLst>
          </p:cNvPr>
          <p:cNvSpPr>
            <a:spLocks noGrp="1"/>
          </p:cNvSpPr>
          <p:nvPr>
            <p:ph type="body" sz="quarter" idx="10"/>
          </p:nvPr>
        </p:nvSpPr>
        <p:spPr>
          <a:xfrm>
            <a:off x="274320" y="1463040"/>
            <a:ext cx="7537836" cy="4937760"/>
          </a:xfrm>
        </p:spPr>
        <p:txBody>
          <a:bodyPr/>
          <a:lstStyle/>
          <a:p>
            <a:r>
              <a:rPr lang="en-US" sz="1900" b="0" dirty="0">
                <a:solidFill>
                  <a:srgbClr val="17375E"/>
                </a:solidFill>
              </a:rPr>
              <a:t>The fatality data provided here are part of the Vital Registry System of the State Center for Health Statistics (SCHS) and have been used to historically track and monitor the suicide burden in NC using ICD-10 codes. The definitive data on deaths come from the NC Office of the Chief Medical Examiner (OCME).</a:t>
            </a:r>
          </a:p>
          <a:p>
            <a:r>
              <a:rPr lang="en-US" sz="1900" b="0" dirty="0">
                <a:solidFill>
                  <a:srgbClr val="17375E"/>
                </a:solidFill>
              </a:rPr>
              <a:t>2021 NC SCHS data are final as of December 2022.</a:t>
            </a:r>
          </a:p>
          <a:p>
            <a:r>
              <a:rPr lang="en-US" sz="1900" b="0" dirty="0">
                <a:solidFill>
                  <a:srgbClr val="17375E"/>
                </a:solidFill>
              </a:rPr>
              <a:t>There was a transition in Hospital and Emergency Department coding structure in October 2015. Due to the transition, there are different definitions for injury. Data after October 2015 are not comparable to data from before the transition.</a:t>
            </a:r>
          </a:p>
          <a:p>
            <a:r>
              <a:rPr lang="en-US" sz="1900" b="0" dirty="0">
                <a:solidFill>
                  <a:srgbClr val="17375E"/>
                </a:solidFill>
              </a:rPr>
              <a:t>ICD-10 suicide codes listed as cause of death: *U03, X60-X84, X87.0</a:t>
            </a:r>
          </a:p>
          <a:p>
            <a:r>
              <a:rPr lang="en-US" sz="1900" b="0" dirty="0">
                <a:solidFill>
                  <a:srgbClr val="17375E"/>
                </a:solidFill>
              </a:rPr>
              <a:t>ICD-10-CM self-inflicted injury codes: See the </a:t>
            </a:r>
            <a:r>
              <a:rPr lang="en-US" sz="1900" b="0" dirty="0">
                <a:hlinkClick r:id="rId3"/>
              </a:rPr>
              <a:t>CSTE Self-Harm Indicator</a:t>
            </a:r>
            <a:r>
              <a:rPr lang="en-US" sz="1900" b="0" dirty="0"/>
              <a:t> for comprehensive list of codes.</a:t>
            </a:r>
          </a:p>
          <a:p>
            <a:r>
              <a:rPr lang="en-US" sz="1900" b="0" dirty="0">
                <a:solidFill>
                  <a:srgbClr val="17375E"/>
                </a:solidFill>
              </a:rPr>
              <a:t>Data is limited to NC residents ages 10 and older. </a:t>
            </a:r>
          </a:p>
        </p:txBody>
      </p:sp>
      <p:sp>
        <p:nvSpPr>
          <p:cNvPr id="4" name="Slide Number Placeholder 3">
            <a:extLst>
              <a:ext uri="{FF2B5EF4-FFF2-40B4-BE49-F238E27FC236}">
                <a16:creationId xmlns:a16="http://schemas.microsoft.com/office/drawing/2014/main" id="{58D38537-E787-FC90-BDE3-ED6C906C31F6}"/>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
        <p:nvSpPr>
          <p:cNvPr id="5" name="Title 4">
            <a:extLst>
              <a:ext uri="{FF2B5EF4-FFF2-40B4-BE49-F238E27FC236}">
                <a16:creationId xmlns:a16="http://schemas.microsoft.com/office/drawing/2014/main" id="{BDC8A737-3D9E-8CFD-11A6-0BB1D6D1E360}"/>
              </a:ext>
            </a:extLst>
          </p:cNvPr>
          <p:cNvSpPr>
            <a:spLocks noGrp="1"/>
          </p:cNvSpPr>
          <p:nvPr>
            <p:ph type="title"/>
          </p:nvPr>
        </p:nvSpPr>
        <p:spPr>
          <a:xfrm>
            <a:off x="274320" y="274320"/>
            <a:ext cx="7537836" cy="548640"/>
          </a:xfrm>
        </p:spPr>
        <p:txBody>
          <a:bodyPr/>
          <a:lstStyle/>
          <a:p>
            <a:r>
              <a:rPr lang="en-US" sz="3200" dirty="0">
                <a:solidFill>
                  <a:srgbClr val="4F81BD"/>
                </a:solidFill>
              </a:rPr>
              <a:t>Suicide and Self-inflicted Injury Technical Notes</a:t>
            </a:r>
          </a:p>
        </p:txBody>
      </p:sp>
    </p:spTree>
    <p:extLst>
      <p:ext uri="{BB962C8B-B14F-4D97-AF65-F5344CB8AC3E}">
        <p14:creationId xmlns:p14="http://schemas.microsoft.com/office/powerpoint/2010/main" val="178870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30</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198070" cy="1211284"/>
          </a:xfrm>
        </p:spPr>
        <p:txBody>
          <a:bodyPr/>
          <a:lstStyle/>
          <a:p>
            <a:r>
              <a:rPr lang="en-US" sz="2600" dirty="0">
                <a:solidFill>
                  <a:srgbClr val="4F81BD"/>
                </a:solidFill>
              </a:rPr>
              <a:t>Rates of self-inflicted injury ED visits were highest among females, Black residents, and children ages 0-18</a:t>
            </a:r>
          </a:p>
        </p:txBody>
      </p:sp>
      <p:graphicFrame>
        <p:nvGraphicFramePr>
          <p:cNvPr id="5" name="Chart 4" descr="Bar graph showing self-inflicted injury ED visit rates per 100,000 by demographic group in North Carolina from 2019-2023. By gender: 52.9 male, 79.4 female. By race/ethnic group: Hispanic 49.5, Non-Hispanic 56.9, White 60.9, Black 69.9, American Indian 44.5, Asian 21.8. By age group: ages 0-18 150.7, ages 19-24 111.0, ages 25-44 71.5, ages 45-64 40.1, ages 65 and up 16.0. ">
            <a:extLst>
              <a:ext uri="{FF2B5EF4-FFF2-40B4-BE49-F238E27FC236}">
                <a16:creationId xmlns:a16="http://schemas.microsoft.com/office/drawing/2014/main" id="{2BF3E49E-0B91-47BB-A487-7518381A0E91}"/>
              </a:ext>
            </a:extLst>
          </p:cNvPr>
          <p:cNvGraphicFramePr>
            <a:graphicFrameLocks/>
          </p:cNvGraphicFramePr>
          <p:nvPr>
            <p:extLst>
              <p:ext uri="{D42A27DB-BD31-4B8C-83A1-F6EECF244321}">
                <p14:modId xmlns:p14="http://schemas.microsoft.com/office/powerpoint/2010/main" val="311196634"/>
              </p:ext>
            </p:extLst>
          </p:nvPr>
        </p:nvGraphicFramePr>
        <p:xfrm>
          <a:off x="261082" y="2291255"/>
          <a:ext cx="8621836" cy="43125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2146B77-CDED-6CD4-CC4C-F31145DFCCB9}"/>
              </a:ext>
            </a:extLst>
          </p:cNvPr>
          <p:cNvSpPr txBox="1"/>
          <p:nvPr/>
        </p:nvSpPr>
        <p:spPr>
          <a:xfrm>
            <a:off x="91440" y="5943600"/>
            <a:ext cx="8621835" cy="369332"/>
          </a:xfrm>
          <a:prstGeom prst="rect">
            <a:avLst/>
          </a:prstGeom>
          <a:noFill/>
        </p:spPr>
        <p:txBody>
          <a:bodyPr wrap="square" rtlCol="0">
            <a:spAutoFit/>
          </a:bodyPr>
          <a:lstStyle/>
          <a:p>
            <a:r>
              <a:rPr lang="en-US" sz="900" dirty="0"/>
              <a:t>Limited to NC Residents; NH = non-Hispanic</a:t>
            </a:r>
          </a:p>
          <a:p>
            <a:r>
              <a:rPr lang="en-US" sz="900" dirty="0"/>
              <a:t>Source: NC DETECT, Emergency Department (ED) Visit Data, 2019-2023; US Census non-bridged population estimates, 2022</a:t>
            </a:r>
          </a:p>
        </p:txBody>
      </p:sp>
      <p:sp>
        <p:nvSpPr>
          <p:cNvPr id="9" name="TextBox 8">
            <a:extLst>
              <a:ext uri="{FF2B5EF4-FFF2-40B4-BE49-F238E27FC236}">
                <a16:creationId xmlns:a16="http://schemas.microsoft.com/office/drawing/2014/main" id="{63AD25AD-4752-63AC-0109-2AD21A8B8696}"/>
              </a:ext>
            </a:extLst>
          </p:cNvPr>
          <p:cNvSpPr txBox="1"/>
          <p:nvPr/>
        </p:nvSpPr>
        <p:spPr>
          <a:xfrm>
            <a:off x="91439" y="6309360"/>
            <a:ext cx="8621835" cy="507831"/>
          </a:xfrm>
          <a:prstGeom prst="rect">
            <a:avLst/>
          </a:prstGeom>
          <a:noFill/>
        </p:spPr>
        <p:txBody>
          <a:bodyPr wrap="square" rtlCol="0">
            <a:spAutoFit/>
          </a:bodyPr>
          <a:lstStyle/>
          <a:p>
            <a:r>
              <a:rPr lang="en-US" sz="900" dirty="0"/>
              <a:t>Note: Race and ethnicity categories are not mutually exclusive. US Census non-bridged single-race categories used to calculate rates do not directly align with the current race/ethnicity categories in the ED visit data</a:t>
            </a:r>
          </a:p>
          <a:p>
            <a:r>
              <a:rPr lang="en-US" sz="900" dirty="0"/>
              <a:t>Analysis by the DPH Injury Epidemiology, Surveillance, and Informatics Unit</a:t>
            </a:r>
          </a:p>
        </p:txBody>
      </p:sp>
    </p:spTree>
    <p:extLst>
      <p:ext uri="{BB962C8B-B14F-4D97-AF65-F5344CB8AC3E}">
        <p14:creationId xmlns:p14="http://schemas.microsoft.com/office/powerpoint/2010/main" val="406168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198070" cy="1211284"/>
          </a:xfrm>
        </p:spPr>
        <p:txBody>
          <a:bodyPr/>
          <a:lstStyle/>
          <a:p>
            <a:r>
              <a:rPr lang="en-US" sz="2800" i="0" u="none" strike="noStrike" dirty="0">
                <a:solidFill>
                  <a:srgbClr val="4F81BD"/>
                </a:solidFill>
                <a:effectLst/>
                <a:latin typeface="+mn-lt"/>
              </a:rPr>
              <a:t>Most Male and Female Self-Inflicted Harm ED Visits were related to Poisonings and Cuts/Pierces</a:t>
            </a:r>
            <a:endParaRPr lang="en-US" sz="2800" dirty="0">
              <a:solidFill>
                <a:srgbClr val="4F81BD"/>
              </a:solidFill>
              <a:latin typeface="+mn-lt"/>
            </a:endParaRPr>
          </a:p>
        </p:txBody>
      </p:sp>
      <p:sp>
        <p:nvSpPr>
          <p:cNvPr id="8" name="TextBox 7">
            <a:extLst>
              <a:ext uri="{FF2B5EF4-FFF2-40B4-BE49-F238E27FC236}">
                <a16:creationId xmlns:a16="http://schemas.microsoft.com/office/drawing/2014/main" id="{12146B77-CDED-6CD4-CC4C-F31145DFCCB9}"/>
              </a:ext>
            </a:extLst>
          </p:cNvPr>
          <p:cNvSpPr txBox="1"/>
          <p:nvPr/>
        </p:nvSpPr>
        <p:spPr>
          <a:xfrm>
            <a:off x="91440" y="6309360"/>
            <a:ext cx="8621835" cy="369332"/>
          </a:xfrm>
          <a:prstGeom prst="rect">
            <a:avLst/>
          </a:prstGeom>
          <a:noFill/>
        </p:spPr>
        <p:txBody>
          <a:bodyPr wrap="square" rtlCol="0">
            <a:spAutoFit/>
          </a:bodyPr>
          <a:lstStyle/>
          <a:p>
            <a:r>
              <a:rPr lang="en-US" sz="900" dirty="0"/>
              <a:t>Limited to NC Residents; NH = non-Hispanic</a:t>
            </a:r>
          </a:p>
          <a:p>
            <a:r>
              <a:rPr lang="en-US" sz="900" dirty="0"/>
              <a:t>Source: NC DETECT, Emergency Department (ED) Visit Data, 2019-2023; US Census non-bridged population estimates, 2022</a:t>
            </a:r>
          </a:p>
        </p:txBody>
      </p:sp>
      <p:sp>
        <p:nvSpPr>
          <p:cNvPr id="9" name="TextBox 8">
            <a:extLst>
              <a:ext uri="{FF2B5EF4-FFF2-40B4-BE49-F238E27FC236}">
                <a16:creationId xmlns:a16="http://schemas.microsoft.com/office/drawing/2014/main" id="{63AD25AD-4752-63AC-0109-2AD21A8B8696}"/>
              </a:ext>
            </a:extLst>
          </p:cNvPr>
          <p:cNvSpPr txBox="1"/>
          <p:nvPr/>
        </p:nvSpPr>
        <p:spPr>
          <a:xfrm>
            <a:off x="91440" y="6583680"/>
            <a:ext cx="8621835" cy="230832"/>
          </a:xfrm>
          <a:prstGeom prst="rect">
            <a:avLst/>
          </a:prstGeom>
          <a:noFill/>
        </p:spPr>
        <p:txBody>
          <a:bodyPr wrap="square" rtlCol="0">
            <a:spAutoFit/>
          </a:bodyPr>
          <a:lstStyle/>
          <a:p>
            <a:r>
              <a:rPr lang="en-US" sz="900" dirty="0"/>
              <a:t>Analysis by the DPH Injury Epidemiology, Surveillance, and Informatics Unit</a:t>
            </a:r>
          </a:p>
        </p:txBody>
      </p:sp>
      <p:graphicFrame>
        <p:nvGraphicFramePr>
          <p:cNvPr id="3" name="Chart 2" descr="Manner of self-inflicted harm ED visits in North Carolina 2019-2023. Male firearm 1.7%, female firearm 0.2%, poisoning male 65.3%, poisoning female 75.1%, cut/pierce male 18.8%, cut/pierce female 18.1%, suffocation male 2.2%, suffocation female 0.4%, other mechanism male 11.7%, other mechanism female 6.1%. ">
            <a:extLst>
              <a:ext uri="{FF2B5EF4-FFF2-40B4-BE49-F238E27FC236}">
                <a16:creationId xmlns:a16="http://schemas.microsoft.com/office/drawing/2014/main" id="{197B81BD-54DB-9891-EA66-436F3C898C28}"/>
              </a:ext>
            </a:extLst>
          </p:cNvPr>
          <p:cNvGraphicFramePr>
            <a:graphicFrameLocks/>
          </p:cNvGraphicFramePr>
          <p:nvPr>
            <p:extLst>
              <p:ext uri="{D42A27DB-BD31-4B8C-83A1-F6EECF244321}">
                <p14:modId xmlns:p14="http://schemas.microsoft.com/office/powerpoint/2010/main" val="521554512"/>
              </p:ext>
            </p:extLst>
          </p:nvPr>
        </p:nvGraphicFramePr>
        <p:xfrm>
          <a:off x="577259" y="2179881"/>
          <a:ext cx="7940851" cy="4055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51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32</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198070" cy="991697"/>
          </a:xfrm>
        </p:spPr>
        <p:txBody>
          <a:bodyPr/>
          <a:lstStyle/>
          <a:p>
            <a:r>
              <a:rPr lang="en-US" sz="2800" dirty="0">
                <a:solidFill>
                  <a:srgbClr val="4F81BD"/>
                </a:solidFill>
              </a:rPr>
              <a:t>Self-inflicted injury ED visit rates were highest in Anson, Jones, and Mitchell counties</a:t>
            </a:r>
          </a:p>
        </p:txBody>
      </p:sp>
      <p:sp>
        <p:nvSpPr>
          <p:cNvPr id="8" name="TextBox 7">
            <a:extLst>
              <a:ext uri="{FF2B5EF4-FFF2-40B4-BE49-F238E27FC236}">
                <a16:creationId xmlns:a16="http://schemas.microsoft.com/office/drawing/2014/main" id="{12146B77-CDED-6CD4-CC4C-F31145DFCCB9}"/>
              </a:ext>
            </a:extLst>
          </p:cNvPr>
          <p:cNvSpPr txBox="1"/>
          <p:nvPr/>
        </p:nvSpPr>
        <p:spPr>
          <a:xfrm>
            <a:off x="91440" y="6309360"/>
            <a:ext cx="8621835" cy="369332"/>
          </a:xfrm>
          <a:prstGeom prst="rect">
            <a:avLst/>
          </a:prstGeom>
          <a:noFill/>
        </p:spPr>
        <p:txBody>
          <a:bodyPr wrap="square" rtlCol="0">
            <a:spAutoFit/>
          </a:bodyPr>
          <a:lstStyle/>
          <a:p>
            <a:r>
              <a:rPr lang="en-US" sz="900" dirty="0"/>
              <a:t>Limited to NC Residents; NH = non-Hispanic</a:t>
            </a:r>
          </a:p>
          <a:p>
            <a:r>
              <a:rPr lang="en-US" sz="900" dirty="0"/>
              <a:t>Source: NC DETECT, Emergency Department (ED) Visit Data, 2019-2023; US Census non-bridged population estimates, 2022</a:t>
            </a:r>
          </a:p>
        </p:txBody>
      </p:sp>
      <p:sp>
        <p:nvSpPr>
          <p:cNvPr id="9" name="TextBox 8">
            <a:extLst>
              <a:ext uri="{FF2B5EF4-FFF2-40B4-BE49-F238E27FC236}">
                <a16:creationId xmlns:a16="http://schemas.microsoft.com/office/drawing/2014/main" id="{63AD25AD-4752-63AC-0109-2AD21A8B8696}"/>
              </a:ext>
            </a:extLst>
          </p:cNvPr>
          <p:cNvSpPr txBox="1"/>
          <p:nvPr/>
        </p:nvSpPr>
        <p:spPr>
          <a:xfrm>
            <a:off x="91440" y="6583680"/>
            <a:ext cx="8621835" cy="230832"/>
          </a:xfrm>
          <a:prstGeom prst="rect">
            <a:avLst/>
          </a:prstGeom>
          <a:noFill/>
        </p:spPr>
        <p:txBody>
          <a:bodyPr wrap="square" rtlCol="0">
            <a:spAutoFit/>
          </a:bodyPr>
          <a:lstStyle/>
          <a:p>
            <a:r>
              <a:rPr lang="en-US" sz="900" dirty="0"/>
              <a:t>Analysis by the DPH Injury Epidemiology, Surveillance, and Informatics Unit</a:t>
            </a:r>
          </a:p>
        </p:txBody>
      </p:sp>
      <p:pic>
        <p:nvPicPr>
          <p:cNvPr id="6" name="Picture 5" descr="Map of North Carolina showing provisional self-inflicted injury ED visit rates per 100,000 residents by county of residence from January 2023-December 2023.">
            <a:extLst>
              <a:ext uri="{FF2B5EF4-FFF2-40B4-BE49-F238E27FC236}">
                <a16:creationId xmlns:a16="http://schemas.microsoft.com/office/drawing/2014/main" id="{D768A4CF-4F20-EB6B-B257-893B1767E0C9}"/>
              </a:ext>
            </a:extLst>
          </p:cNvPr>
          <p:cNvPicPr>
            <a:picLocks noChangeAspect="1"/>
          </p:cNvPicPr>
          <p:nvPr/>
        </p:nvPicPr>
        <p:blipFill rotWithShape="1">
          <a:blip r:embed="rId3">
            <a:extLst>
              <a:ext uri="{28A0092B-C50C-407E-A947-70E740481C1C}">
                <a14:useLocalDpi xmlns:a14="http://schemas.microsoft.com/office/drawing/2010/main" val="0"/>
              </a:ext>
            </a:extLst>
          </a:blip>
          <a:srcRect l="8201" t="20390" r="7852" b="30117"/>
          <a:stretch/>
        </p:blipFill>
        <p:spPr>
          <a:xfrm>
            <a:off x="497653" y="2326223"/>
            <a:ext cx="7808148" cy="3452541"/>
          </a:xfrm>
          <a:prstGeom prst="rect">
            <a:avLst/>
          </a:prstGeom>
        </p:spPr>
      </p:pic>
      <p:sp>
        <p:nvSpPr>
          <p:cNvPr id="10" name="TextBox 9">
            <a:extLst>
              <a:ext uri="{FF2B5EF4-FFF2-40B4-BE49-F238E27FC236}">
                <a16:creationId xmlns:a16="http://schemas.microsoft.com/office/drawing/2014/main" id="{91C492A0-C077-CFB2-92F4-5B50F3215D95}"/>
              </a:ext>
            </a:extLst>
          </p:cNvPr>
          <p:cNvSpPr txBox="1"/>
          <p:nvPr/>
        </p:nvSpPr>
        <p:spPr>
          <a:xfrm>
            <a:off x="320040" y="2117835"/>
            <a:ext cx="7808148" cy="584775"/>
          </a:xfrm>
          <a:prstGeom prst="rect">
            <a:avLst/>
          </a:prstGeom>
          <a:noFill/>
        </p:spPr>
        <p:txBody>
          <a:bodyPr wrap="square" rtlCol="0">
            <a:spAutoFit/>
          </a:bodyPr>
          <a:lstStyle/>
          <a:p>
            <a:r>
              <a:rPr lang="en-US" sz="1600" b="1" i="0" u="none" strike="noStrike" dirty="0">
                <a:solidFill>
                  <a:srgbClr val="000000"/>
                </a:solidFill>
                <a:cs typeface="Calibri"/>
              </a:rPr>
              <a:t>Provisional Self-Inflicted Injury ED Visit Rates by County of Residence: Jan 2023 – Dec 2023</a:t>
            </a:r>
            <a:endParaRPr lang="en-US" sz="1600" b="1" dirty="0"/>
          </a:p>
        </p:txBody>
      </p:sp>
      <p:pic>
        <p:nvPicPr>
          <p:cNvPr id="22" name="Picture 21">
            <a:extLst>
              <a:ext uri="{FF2B5EF4-FFF2-40B4-BE49-F238E27FC236}">
                <a16:creationId xmlns:a16="http://schemas.microsoft.com/office/drawing/2014/main" id="{8CDDAADF-F84E-BF48-DF22-3E3E8519CC47}"/>
              </a:ext>
            </a:extLst>
          </p:cNvPr>
          <p:cNvPicPr>
            <a:picLocks noChangeAspect="1"/>
          </p:cNvPicPr>
          <p:nvPr/>
        </p:nvPicPr>
        <p:blipFill>
          <a:blip r:embed="rId4"/>
          <a:stretch>
            <a:fillRect/>
          </a:stretch>
        </p:blipFill>
        <p:spPr>
          <a:xfrm>
            <a:off x="472965" y="4672024"/>
            <a:ext cx="3485571" cy="1303763"/>
          </a:xfrm>
          <a:prstGeom prst="rect">
            <a:avLst/>
          </a:prstGeom>
        </p:spPr>
      </p:pic>
    </p:spTree>
    <p:extLst>
      <p:ext uri="{BB962C8B-B14F-4D97-AF65-F5344CB8AC3E}">
        <p14:creationId xmlns:p14="http://schemas.microsoft.com/office/powerpoint/2010/main" val="119181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33</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91440"/>
            <a:ext cx="6281225" cy="846065"/>
          </a:xfrm>
        </p:spPr>
        <p:txBody>
          <a:bodyPr/>
          <a:lstStyle/>
          <a:p>
            <a:r>
              <a:rPr lang="en-US" sz="3000" b="1" dirty="0">
                <a:solidFill>
                  <a:srgbClr val="4F81BD"/>
                </a:solidFill>
              </a:rPr>
              <a:t>Self-Inflicted Injury Data Products</a:t>
            </a:r>
          </a:p>
        </p:txBody>
      </p:sp>
      <p:sp>
        <p:nvSpPr>
          <p:cNvPr id="3" name="Text Placeholder 2">
            <a:extLst>
              <a:ext uri="{FF2B5EF4-FFF2-40B4-BE49-F238E27FC236}">
                <a16:creationId xmlns:a16="http://schemas.microsoft.com/office/drawing/2014/main" id="{95C87AEE-B5BA-9607-2864-9797BDAE43A5}"/>
              </a:ext>
            </a:extLst>
          </p:cNvPr>
          <p:cNvSpPr txBox="1">
            <a:spLocks/>
          </p:cNvSpPr>
          <p:nvPr/>
        </p:nvSpPr>
        <p:spPr>
          <a:xfrm>
            <a:off x="1188720" y="914400"/>
            <a:ext cx="3134165"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Quarterly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descr="NC DETECT logo">
            <a:extLst>
              <a:ext uri="{FF2B5EF4-FFF2-40B4-BE49-F238E27FC236}">
                <a16:creationId xmlns:a16="http://schemas.microsoft.com/office/drawing/2014/main" id="{233B15D3-824A-4073-B81F-63D2B0BDA039}"/>
              </a:ext>
            </a:extLst>
          </p:cNvPr>
          <p:cNvPicPr>
            <a:picLocks noChangeAspect="1"/>
          </p:cNvPicPr>
          <p:nvPr/>
        </p:nvPicPr>
        <p:blipFill>
          <a:blip r:embed="rId3"/>
          <a:stretch>
            <a:fillRect/>
          </a:stretch>
        </p:blipFill>
        <p:spPr>
          <a:xfrm>
            <a:off x="7064056" y="147145"/>
            <a:ext cx="1771897" cy="730987"/>
          </a:xfrm>
          <a:prstGeom prst="rect">
            <a:avLst/>
          </a:prstGeom>
        </p:spPr>
      </p:pic>
      <p:pic>
        <p:nvPicPr>
          <p:cNvPr id="7" name="Picture 6" descr="Screenshot of NC Detect July-September 2023 Self-inflicted injury quarterly report.">
            <a:extLst>
              <a:ext uri="{FF2B5EF4-FFF2-40B4-BE49-F238E27FC236}">
                <a16:creationId xmlns:a16="http://schemas.microsoft.com/office/drawing/2014/main" id="{24DF3E0E-CD25-8EBA-BB83-BE424E85F8E8}"/>
              </a:ext>
            </a:extLst>
          </p:cNvPr>
          <p:cNvPicPr>
            <a:picLocks noChangeAspect="1"/>
          </p:cNvPicPr>
          <p:nvPr/>
        </p:nvPicPr>
        <p:blipFill>
          <a:blip r:embed="rId4"/>
          <a:stretch>
            <a:fillRect/>
          </a:stretch>
        </p:blipFill>
        <p:spPr>
          <a:xfrm>
            <a:off x="2284745" y="1624514"/>
            <a:ext cx="6223739" cy="4815075"/>
          </a:xfrm>
          <a:prstGeom prst="rect">
            <a:avLst/>
          </a:prstGeom>
          <a:effectLst>
            <a:outerShdw blurRad="50800" dist="38100" dir="2700000" algn="tl" rotWithShape="0">
              <a:prstClr val="black">
                <a:alpha val="40000"/>
              </a:prstClr>
            </a:outerShdw>
          </a:effectLst>
        </p:spPr>
      </p:pic>
      <p:pic>
        <p:nvPicPr>
          <p:cNvPr id="10" name="Picture 9" descr="Screenshot of NC Detect July-September 2023 Self-inflicted injury quarterly report. ">
            <a:extLst>
              <a:ext uri="{FF2B5EF4-FFF2-40B4-BE49-F238E27FC236}">
                <a16:creationId xmlns:a16="http://schemas.microsoft.com/office/drawing/2014/main" id="{5AE0478B-82B3-FEAC-07D0-4CB036EDB6CD}"/>
              </a:ext>
            </a:extLst>
          </p:cNvPr>
          <p:cNvPicPr>
            <a:picLocks noChangeAspect="1"/>
          </p:cNvPicPr>
          <p:nvPr/>
        </p:nvPicPr>
        <p:blipFill>
          <a:blip r:embed="rId5"/>
          <a:stretch>
            <a:fillRect/>
          </a:stretch>
        </p:blipFill>
        <p:spPr>
          <a:xfrm>
            <a:off x="1273784" y="1276126"/>
            <a:ext cx="6111096" cy="4776271"/>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C54F518-E084-46AA-1482-01E8F439C043}"/>
              </a:ext>
            </a:extLst>
          </p:cNvPr>
          <p:cNvSpPr txBox="1"/>
          <p:nvPr/>
        </p:nvSpPr>
        <p:spPr>
          <a:xfrm>
            <a:off x="1165227" y="6380795"/>
            <a:ext cx="7564486" cy="369332"/>
          </a:xfrm>
          <a:prstGeom prst="rect">
            <a:avLst/>
          </a:prstGeom>
          <a:noFill/>
        </p:spPr>
        <p:txBody>
          <a:bodyPr wrap="square" rtlCol="0">
            <a:spAutoFit/>
          </a:bodyPr>
          <a:lstStyle/>
          <a:p>
            <a:r>
              <a:rPr lang="en-US" dirty="0">
                <a:hlinkClick r:id="rId6"/>
              </a:rPr>
              <a:t>https://injuryfreenc.dph.ncdhhs.gov/DataSurveillance/SuicideData.htm</a:t>
            </a:r>
            <a:r>
              <a:rPr lang="en-US" dirty="0"/>
              <a:t> </a:t>
            </a:r>
          </a:p>
        </p:txBody>
      </p:sp>
    </p:spTree>
    <p:extLst>
      <p:ext uri="{BB962C8B-B14F-4D97-AF65-F5344CB8AC3E}">
        <p14:creationId xmlns:p14="http://schemas.microsoft.com/office/powerpoint/2010/main" val="283007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34</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91440"/>
            <a:ext cx="5870061" cy="846065"/>
          </a:xfrm>
        </p:spPr>
        <p:txBody>
          <a:bodyPr/>
          <a:lstStyle/>
          <a:p>
            <a:r>
              <a:rPr lang="en-US" sz="3000" b="1" dirty="0">
                <a:solidFill>
                  <a:srgbClr val="4F81BD"/>
                </a:solidFill>
              </a:rPr>
              <a:t>Suicide Attempt Injury Data Products</a:t>
            </a:r>
          </a:p>
        </p:txBody>
      </p:sp>
      <p:sp>
        <p:nvSpPr>
          <p:cNvPr id="3" name="Text Placeholder 2">
            <a:extLst>
              <a:ext uri="{FF2B5EF4-FFF2-40B4-BE49-F238E27FC236}">
                <a16:creationId xmlns:a16="http://schemas.microsoft.com/office/drawing/2014/main" id="{95C87AEE-B5BA-9607-2864-9797BDAE43A5}"/>
              </a:ext>
            </a:extLst>
          </p:cNvPr>
          <p:cNvSpPr txBox="1">
            <a:spLocks/>
          </p:cNvSpPr>
          <p:nvPr/>
        </p:nvSpPr>
        <p:spPr>
          <a:xfrm>
            <a:off x="1188720" y="914400"/>
            <a:ext cx="3149405"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Quarterly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3B15D3-824A-4073-B81F-63D2B0BDA039}"/>
              </a:ext>
            </a:extLst>
          </p:cNvPr>
          <p:cNvPicPr>
            <a:picLocks noChangeAspect="1"/>
          </p:cNvPicPr>
          <p:nvPr/>
        </p:nvPicPr>
        <p:blipFill>
          <a:blip r:embed="rId3"/>
          <a:stretch>
            <a:fillRect/>
          </a:stretch>
        </p:blipFill>
        <p:spPr>
          <a:xfrm>
            <a:off x="7064056" y="147145"/>
            <a:ext cx="1771897" cy="730987"/>
          </a:xfrm>
          <a:prstGeom prst="rect">
            <a:avLst/>
          </a:prstGeom>
        </p:spPr>
      </p:pic>
      <p:sp>
        <p:nvSpPr>
          <p:cNvPr id="11" name="TextBox 10">
            <a:extLst>
              <a:ext uri="{FF2B5EF4-FFF2-40B4-BE49-F238E27FC236}">
                <a16:creationId xmlns:a16="http://schemas.microsoft.com/office/drawing/2014/main" id="{6C54F518-E084-46AA-1482-01E8F439C043}"/>
              </a:ext>
            </a:extLst>
          </p:cNvPr>
          <p:cNvSpPr txBox="1"/>
          <p:nvPr/>
        </p:nvSpPr>
        <p:spPr>
          <a:xfrm>
            <a:off x="1193995" y="6352396"/>
            <a:ext cx="7564486" cy="369332"/>
          </a:xfrm>
          <a:prstGeom prst="rect">
            <a:avLst/>
          </a:prstGeom>
          <a:noFill/>
        </p:spPr>
        <p:txBody>
          <a:bodyPr wrap="square" rtlCol="0">
            <a:spAutoFit/>
          </a:bodyPr>
          <a:lstStyle/>
          <a:p>
            <a:r>
              <a:rPr lang="en-US" dirty="0">
                <a:hlinkClick r:id="rId4"/>
              </a:rPr>
              <a:t>https://injuryfreenc.dph.ncdhhs.gov/DataSurveillance/SuicideData.htm</a:t>
            </a:r>
            <a:r>
              <a:rPr lang="en-US" dirty="0"/>
              <a:t> </a:t>
            </a:r>
          </a:p>
        </p:txBody>
      </p:sp>
    </p:spTree>
    <p:extLst>
      <p:ext uri="{BB962C8B-B14F-4D97-AF65-F5344CB8AC3E}">
        <p14:creationId xmlns:p14="http://schemas.microsoft.com/office/powerpoint/2010/main" val="2938005509"/>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the NC-FASTER quarterly reports.">
            <a:extLst>
              <a:ext uri="{FF2B5EF4-FFF2-40B4-BE49-F238E27FC236}">
                <a16:creationId xmlns:a16="http://schemas.microsoft.com/office/drawing/2014/main" id="{C155C2CD-2580-FDF3-3B3E-428F678862C5}"/>
              </a:ext>
            </a:extLst>
          </p:cNvPr>
          <p:cNvPicPr>
            <a:picLocks noChangeAspect="1"/>
          </p:cNvPicPr>
          <p:nvPr/>
        </p:nvPicPr>
        <p:blipFill>
          <a:blip r:embed="rId3"/>
          <a:stretch>
            <a:fillRect/>
          </a:stretch>
        </p:blipFill>
        <p:spPr>
          <a:xfrm>
            <a:off x="2671883" y="1538657"/>
            <a:ext cx="6047305" cy="4642122"/>
          </a:xfrm>
          <a:prstGeom prst="rect">
            <a:avLst/>
          </a:prstGeom>
          <a:effectLst>
            <a:outerShdw blurRad="50800" dist="38100" dir="2700000" algn="tl" rotWithShape="0">
              <a:prstClr val="black">
                <a:alpha val="40000"/>
              </a:prstClr>
            </a:outerShdw>
          </a:effectLst>
        </p:spPr>
      </p:pic>
      <p:pic>
        <p:nvPicPr>
          <p:cNvPr id="10" name="Picture 9" descr="Screenshot of the NC-FASTER quarterly reports.">
            <a:extLst>
              <a:ext uri="{FF2B5EF4-FFF2-40B4-BE49-F238E27FC236}">
                <a16:creationId xmlns:a16="http://schemas.microsoft.com/office/drawing/2014/main" id="{7A241E32-3D40-437B-6CCC-33838D23A364}"/>
              </a:ext>
            </a:extLst>
          </p:cNvPr>
          <p:cNvPicPr>
            <a:picLocks noChangeAspect="1"/>
          </p:cNvPicPr>
          <p:nvPr/>
        </p:nvPicPr>
        <p:blipFill>
          <a:blip r:embed="rId4"/>
          <a:stretch>
            <a:fillRect/>
          </a:stretch>
        </p:blipFill>
        <p:spPr>
          <a:xfrm>
            <a:off x="1344705" y="1067512"/>
            <a:ext cx="6047305" cy="4690257"/>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91440"/>
            <a:ext cx="5488745" cy="585781"/>
          </a:xfrm>
        </p:spPr>
        <p:txBody>
          <a:bodyPr/>
          <a:lstStyle/>
          <a:p>
            <a:r>
              <a:rPr lang="en-US" sz="3000" b="1" dirty="0">
                <a:solidFill>
                  <a:srgbClr val="4F81BD"/>
                </a:solidFill>
              </a:rPr>
              <a:t>NC-FASTER Data Products</a:t>
            </a:r>
          </a:p>
        </p:txBody>
      </p:sp>
      <p:sp>
        <p:nvSpPr>
          <p:cNvPr id="3" name="Text Placeholder 2">
            <a:extLst>
              <a:ext uri="{FF2B5EF4-FFF2-40B4-BE49-F238E27FC236}">
                <a16:creationId xmlns:a16="http://schemas.microsoft.com/office/drawing/2014/main" id="{95C87AEE-B5BA-9607-2864-9797BDAE43A5}"/>
              </a:ext>
            </a:extLst>
          </p:cNvPr>
          <p:cNvSpPr txBox="1">
            <a:spLocks/>
          </p:cNvSpPr>
          <p:nvPr/>
        </p:nvSpPr>
        <p:spPr>
          <a:xfrm>
            <a:off x="1188720" y="548640"/>
            <a:ext cx="3804725"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Quarterly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descr="NC DETECT logo">
            <a:extLst>
              <a:ext uri="{FF2B5EF4-FFF2-40B4-BE49-F238E27FC236}">
                <a16:creationId xmlns:a16="http://schemas.microsoft.com/office/drawing/2014/main" id="{233B15D3-824A-4073-B81F-63D2B0BDA039}"/>
              </a:ext>
            </a:extLst>
          </p:cNvPr>
          <p:cNvPicPr>
            <a:picLocks noChangeAspect="1"/>
          </p:cNvPicPr>
          <p:nvPr/>
        </p:nvPicPr>
        <p:blipFill>
          <a:blip r:embed="rId5"/>
          <a:stretch>
            <a:fillRect/>
          </a:stretch>
        </p:blipFill>
        <p:spPr>
          <a:xfrm>
            <a:off x="7069331" y="183146"/>
            <a:ext cx="1771897" cy="730987"/>
          </a:xfrm>
          <a:prstGeom prst="rect">
            <a:avLst/>
          </a:prstGeom>
        </p:spPr>
      </p:pic>
      <p:sp>
        <p:nvSpPr>
          <p:cNvPr id="11" name="TextBox 10">
            <a:extLst>
              <a:ext uri="{FF2B5EF4-FFF2-40B4-BE49-F238E27FC236}">
                <a16:creationId xmlns:a16="http://schemas.microsoft.com/office/drawing/2014/main" id="{D1A557E3-39C7-A051-6355-245006C41969}"/>
              </a:ext>
            </a:extLst>
          </p:cNvPr>
          <p:cNvSpPr txBox="1"/>
          <p:nvPr/>
        </p:nvSpPr>
        <p:spPr>
          <a:xfrm>
            <a:off x="1193995" y="6280018"/>
            <a:ext cx="6587370" cy="369332"/>
          </a:xfrm>
          <a:prstGeom prst="rect">
            <a:avLst/>
          </a:prstGeom>
          <a:noFill/>
        </p:spPr>
        <p:txBody>
          <a:bodyPr wrap="square" rtlCol="0">
            <a:spAutoFit/>
          </a:bodyPr>
          <a:lstStyle/>
          <a:p>
            <a:r>
              <a:rPr lang="en-US" dirty="0">
                <a:hlinkClick r:id="rId6"/>
              </a:rPr>
              <a:t>https://ncdetect.org/nc-faster-firearm-quarterly-reports/</a:t>
            </a:r>
            <a:r>
              <a:rPr lang="en-US" dirty="0"/>
              <a:t> </a:t>
            </a:r>
          </a:p>
        </p:txBody>
      </p:sp>
    </p:spTree>
    <p:extLst>
      <p:ext uri="{BB962C8B-B14F-4D97-AF65-F5344CB8AC3E}">
        <p14:creationId xmlns:p14="http://schemas.microsoft.com/office/powerpoint/2010/main" val="1247770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36</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708267" cy="1030014"/>
          </a:xfrm>
        </p:spPr>
        <p:txBody>
          <a:bodyPr/>
          <a:lstStyle/>
          <a:p>
            <a:r>
              <a:rPr lang="en-US" sz="2800" dirty="0">
                <a:solidFill>
                  <a:schemeClr val="accent3">
                    <a:lumMod val="75000"/>
                  </a:schemeClr>
                </a:solidFill>
              </a:rPr>
              <a:t>More than 1/7 of NC adults experienced </a:t>
            </a:r>
            <a:r>
              <a:rPr lang="en-US" sz="2800" dirty="0">
                <a:solidFill>
                  <a:srgbClr val="4BACC6"/>
                </a:solidFill>
              </a:rPr>
              <a:t>frequent mental distress</a:t>
            </a:r>
            <a:r>
              <a:rPr lang="en-US" sz="2800" dirty="0">
                <a:solidFill>
                  <a:schemeClr val="accent3">
                    <a:lumMod val="75000"/>
                  </a:schemeClr>
                </a:solidFill>
              </a:rPr>
              <a:t> and 1/5 reported that poor mental or physical health kept them from doing </a:t>
            </a:r>
            <a:r>
              <a:rPr lang="en-US" sz="2800" dirty="0">
                <a:solidFill>
                  <a:srgbClr val="2F7F95"/>
                </a:solidFill>
              </a:rPr>
              <a:t>usual activities</a:t>
            </a:r>
            <a:endParaRPr lang="en-US" sz="2800" dirty="0">
              <a:solidFill>
                <a:schemeClr val="accent3">
                  <a:lumMod val="75000"/>
                </a:schemeClr>
              </a:solidFill>
            </a:endParaRPr>
          </a:p>
        </p:txBody>
      </p:sp>
      <p:sp>
        <p:nvSpPr>
          <p:cNvPr id="3" name="TextBox 1">
            <a:extLst>
              <a:ext uri="{FF2B5EF4-FFF2-40B4-BE49-F238E27FC236}">
                <a16:creationId xmlns:a16="http://schemas.microsoft.com/office/drawing/2014/main" id="{4DC11EC6-7961-F4B9-8731-727B051153BE}"/>
              </a:ext>
            </a:extLst>
          </p:cNvPr>
          <p:cNvSpPr txBox="1"/>
          <p:nvPr/>
        </p:nvSpPr>
        <p:spPr>
          <a:xfrm>
            <a:off x="95250" y="6035040"/>
            <a:ext cx="8953500" cy="744124"/>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 Frequent Mental Distress = 14 or more days of poor mental health in the past month</a:t>
            </a:r>
          </a:p>
          <a:p>
            <a:r>
              <a:rPr lang="en-US" sz="900" b="0" i="0" u="none" strike="noStrike" dirty="0">
                <a:solidFill>
                  <a:srgbClr val="000000"/>
                </a:solidFill>
                <a:effectLst/>
              </a:rPr>
              <a:t>** Usual Activities = self-care, work, or recreation</a:t>
            </a:r>
            <a:br>
              <a:rPr lang="en-US" sz="900" b="0" i="0" u="none" strike="noStrike" dirty="0">
                <a:solidFill>
                  <a:srgbClr val="000000"/>
                </a:solidFill>
                <a:effectLst/>
              </a:rPr>
            </a:br>
            <a:r>
              <a:rPr lang="en-US" sz="900" b="0" i="0" u="none" strike="noStrike" dirty="0">
                <a:solidFill>
                  <a:srgbClr val="000000"/>
                </a:solidFill>
                <a:effectLst/>
              </a:rPr>
              <a:t>Limited to NC Residents</a:t>
            </a:r>
            <a:br>
              <a:rPr lang="en-US" sz="900" b="0" i="0" u="none" strike="noStrike" dirty="0">
                <a:solidFill>
                  <a:srgbClr val="000000"/>
                </a:solidFill>
                <a:effectLst/>
              </a:rPr>
            </a:br>
            <a:r>
              <a:rPr lang="en-US" sz="900" b="0" i="0" u="none" strike="noStrike" dirty="0">
                <a:solidFill>
                  <a:srgbClr val="000000"/>
                </a:solidFill>
                <a:effectLst/>
              </a:rPr>
              <a:t>Source: NC BRFSS Core Module, 2022 </a:t>
            </a:r>
            <a:r>
              <a:rPr lang="en-US" sz="900" b="0" i="0" u="none" strike="noStrike" dirty="0">
                <a:solidFill>
                  <a:srgbClr val="000000"/>
                </a:solidFill>
                <a:effectLst/>
                <a:hlinkClick r:id="rId3"/>
              </a:rPr>
              <a:t>https://schs.dph.ncdhhs.gov/data/brfss/2022/nc/all/topics.htm</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graphicFrame>
        <p:nvGraphicFramePr>
          <p:cNvPr id="9" name="Chart 8" descr="Pie chart showing that 15% of NC adults surveyed experienced frequent mental distress. ">
            <a:extLst>
              <a:ext uri="{FF2B5EF4-FFF2-40B4-BE49-F238E27FC236}">
                <a16:creationId xmlns:a16="http://schemas.microsoft.com/office/drawing/2014/main" id="{57B3F1FE-CB64-A3BE-9FDA-0FE8375F34AA}"/>
              </a:ext>
            </a:extLst>
          </p:cNvPr>
          <p:cNvGraphicFramePr>
            <a:graphicFrameLocks/>
          </p:cNvGraphicFramePr>
          <p:nvPr>
            <p:extLst>
              <p:ext uri="{D42A27DB-BD31-4B8C-83A1-F6EECF244321}">
                <p14:modId xmlns:p14="http://schemas.microsoft.com/office/powerpoint/2010/main" val="441708264"/>
              </p:ext>
            </p:extLst>
          </p:nvPr>
        </p:nvGraphicFramePr>
        <p:xfrm>
          <a:off x="297720" y="2409697"/>
          <a:ext cx="3614849" cy="3137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descr="Pie chart showing that 20% of those with at least one day of poor health could not do usual activities. ">
            <a:extLst>
              <a:ext uri="{FF2B5EF4-FFF2-40B4-BE49-F238E27FC236}">
                <a16:creationId xmlns:a16="http://schemas.microsoft.com/office/drawing/2014/main" id="{ECB779F9-ECC9-B863-9BA3-614F806A6480}"/>
              </a:ext>
            </a:extLst>
          </p:cNvPr>
          <p:cNvGraphicFramePr>
            <a:graphicFrameLocks/>
          </p:cNvGraphicFramePr>
          <p:nvPr>
            <p:extLst>
              <p:ext uri="{D42A27DB-BD31-4B8C-83A1-F6EECF244321}">
                <p14:modId xmlns:p14="http://schemas.microsoft.com/office/powerpoint/2010/main" val="315966308"/>
              </p:ext>
            </p:extLst>
          </p:nvPr>
        </p:nvGraphicFramePr>
        <p:xfrm>
          <a:off x="4037626" y="2464442"/>
          <a:ext cx="3614849" cy="313746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7701AD78-24E3-D3E9-30E3-72E54D8F1D26}"/>
              </a:ext>
            </a:extLst>
          </p:cNvPr>
          <p:cNvSpPr txBox="1"/>
          <p:nvPr/>
        </p:nvSpPr>
        <p:spPr>
          <a:xfrm>
            <a:off x="1422945" y="4434917"/>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13" name="TextBox 12">
            <a:extLst>
              <a:ext uri="{FF2B5EF4-FFF2-40B4-BE49-F238E27FC236}">
                <a16:creationId xmlns:a16="http://schemas.microsoft.com/office/drawing/2014/main" id="{73EDD6A2-A3DE-F60D-A6A4-499E030D5FC2}"/>
              </a:ext>
            </a:extLst>
          </p:cNvPr>
          <p:cNvSpPr txBox="1"/>
          <p:nvPr/>
        </p:nvSpPr>
        <p:spPr>
          <a:xfrm>
            <a:off x="1422945" y="372432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BACC6"/>
                </a:solidFill>
                <a:effectLst/>
                <a:uLnTx/>
                <a:uFillTx/>
                <a:latin typeface="Arial Narrow" panose="020B0606020202030204" pitchFamily="34" charset="0"/>
              </a:rPr>
              <a:t>15%</a:t>
            </a:r>
          </a:p>
        </p:txBody>
      </p:sp>
      <p:sp>
        <p:nvSpPr>
          <p:cNvPr id="14" name="TextBox 13">
            <a:extLst>
              <a:ext uri="{FF2B5EF4-FFF2-40B4-BE49-F238E27FC236}">
                <a16:creationId xmlns:a16="http://schemas.microsoft.com/office/drawing/2014/main" id="{4597859A-15B2-221C-6C82-3545F038B9B2}"/>
              </a:ext>
            </a:extLst>
          </p:cNvPr>
          <p:cNvSpPr txBox="1"/>
          <p:nvPr/>
        </p:nvSpPr>
        <p:spPr>
          <a:xfrm>
            <a:off x="5231425" y="4420703"/>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those with at least one day of poor health</a:t>
            </a:r>
          </a:p>
        </p:txBody>
      </p:sp>
      <p:sp>
        <p:nvSpPr>
          <p:cNvPr id="15" name="TextBox 14">
            <a:extLst>
              <a:ext uri="{FF2B5EF4-FFF2-40B4-BE49-F238E27FC236}">
                <a16:creationId xmlns:a16="http://schemas.microsoft.com/office/drawing/2014/main" id="{899E7A4D-DAD4-57AE-8DA7-43411D2203C3}"/>
              </a:ext>
            </a:extLst>
          </p:cNvPr>
          <p:cNvSpPr txBox="1"/>
          <p:nvPr/>
        </p:nvSpPr>
        <p:spPr>
          <a:xfrm>
            <a:off x="5206224" y="371781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F7F95"/>
                </a:solidFill>
                <a:effectLst/>
                <a:uLnTx/>
                <a:uFillTx/>
                <a:latin typeface="Arial Narrow" panose="020B0606020202030204" pitchFamily="34" charset="0"/>
              </a:rPr>
              <a:t>20%</a:t>
            </a:r>
          </a:p>
        </p:txBody>
      </p:sp>
    </p:spTree>
    <p:extLst>
      <p:ext uri="{BB962C8B-B14F-4D97-AF65-F5344CB8AC3E}">
        <p14:creationId xmlns:p14="http://schemas.microsoft.com/office/powerpoint/2010/main" val="1503645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Pie chart showing that 10% of NC adults surveyed could not get needed emotional or social support. ">
            <a:extLst>
              <a:ext uri="{FF2B5EF4-FFF2-40B4-BE49-F238E27FC236}">
                <a16:creationId xmlns:a16="http://schemas.microsoft.com/office/drawing/2014/main" id="{519801BC-4AB8-3824-C166-BB109354BCED}"/>
              </a:ext>
            </a:extLst>
          </p:cNvPr>
          <p:cNvGraphicFramePr>
            <a:graphicFrameLocks/>
          </p:cNvGraphicFramePr>
          <p:nvPr>
            <p:extLst>
              <p:ext uri="{D42A27DB-BD31-4B8C-83A1-F6EECF244321}">
                <p14:modId xmlns:p14="http://schemas.microsoft.com/office/powerpoint/2010/main" val="3723834929"/>
              </p:ext>
            </p:extLst>
          </p:nvPr>
        </p:nvGraphicFramePr>
        <p:xfrm>
          <a:off x="2446387" y="2132621"/>
          <a:ext cx="3614849" cy="3137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Pie chart showing that 29% of NC adults surveyed felt social isolated. ">
            <a:extLst>
              <a:ext uri="{FF2B5EF4-FFF2-40B4-BE49-F238E27FC236}">
                <a16:creationId xmlns:a16="http://schemas.microsoft.com/office/drawing/2014/main" id="{6D81B344-2870-12F7-3FC6-1CD7063068B3}"/>
              </a:ext>
            </a:extLst>
          </p:cNvPr>
          <p:cNvGraphicFramePr>
            <a:graphicFrameLocks/>
          </p:cNvGraphicFramePr>
          <p:nvPr>
            <p:extLst>
              <p:ext uri="{D42A27DB-BD31-4B8C-83A1-F6EECF244321}">
                <p14:modId xmlns:p14="http://schemas.microsoft.com/office/powerpoint/2010/main" val="688678117"/>
              </p:ext>
            </p:extLst>
          </p:nvPr>
        </p:nvGraphicFramePr>
        <p:xfrm>
          <a:off x="5065867" y="2659786"/>
          <a:ext cx="3614848" cy="314145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37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182880" y="378371"/>
            <a:ext cx="7760819" cy="1030014"/>
          </a:xfrm>
        </p:spPr>
        <p:txBody>
          <a:bodyPr/>
          <a:lstStyle/>
          <a:p>
            <a:r>
              <a:rPr lang="en-US" sz="3200" dirty="0">
                <a:solidFill>
                  <a:srgbClr val="4F81BD"/>
                </a:solidFill>
              </a:rPr>
              <a:t>More than 1/4 of NC adults reported feeling </a:t>
            </a:r>
            <a:r>
              <a:rPr lang="en-US" sz="3200" dirty="0">
                <a:solidFill>
                  <a:srgbClr val="674F83"/>
                </a:solidFill>
              </a:rPr>
              <a:t>socially isolated</a:t>
            </a:r>
            <a:endParaRPr lang="en-US" sz="3200" dirty="0">
              <a:solidFill>
                <a:schemeClr val="accent3">
                  <a:lumMod val="75000"/>
                </a:schemeClr>
              </a:solidFill>
            </a:endParaRPr>
          </a:p>
        </p:txBody>
      </p:sp>
      <p:sp>
        <p:nvSpPr>
          <p:cNvPr id="3" name="TextBox 1">
            <a:extLst>
              <a:ext uri="{FF2B5EF4-FFF2-40B4-BE49-F238E27FC236}">
                <a16:creationId xmlns:a16="http://schemas.microsoft.com/office/drawing/2014/main" id="{4DC11EC6-7961-F4B9-8731-727B051153BE}"/>
              </a:ext>
            </a:extLst>
          </p:cNvPr>
          <p:cNvSpPr txBox="1"/>
          <p:nvPr/>
        </p:nvSpPr>
        <p:spPr>
          <a:xfrm>
            <a:off x="95250" y="6126480"/>
            <a:ext cx="8953500" cy="632708"/>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Limited to NC Residents</a:t>
            </a:r>
            <a:br>
              <a:rPr lang="en-US" sz="900" b="0" i="0" u="none" strike="noStrike" dirty="0">
                <a:solidFill>
                  <a:srgbClr val="000000"/>
                </a:solidFill>
                <a:effectLst/>
              </a:rPr>
            </a:br>
            <a:r>
              <a:rPr lang="en-US" sz="900" b="0" i="0" u="none" strike="noStrike" dirty="0">
                <a:solidFill>
                  <a:srgbClr val="000000"/>
                </a:solidFill>
                <a:effectLst/>
              </a:rPr>
              <a:t>Source: NC BRFSS Social Determinants of Health and Health Equity Module, 2022 </a:t>
            </a:r>
            <a:r>
              <a:rPr lang="en-US" sz="900" b="0" i="0" u="none" strike="noStrike" dirty="0">
                <a:solidFill>
                  <a:srgbClr val="000000"/>
                </a:solidFill>
                <a:effectLst/>
                <a:hlinkClick r:id="rId5"/>
              </a:rPr>
              <a:t>https://schs.dph.ncdhhs.gov/data/brfss/2022/nc/all/topics.htm</a:t>
            </a:r>
            <a:endParaRPr lang="en-US" sz="900" b="0" i="0" u="none" strike="noStrike" dirty="0">
              <a:solidFill>
                <a:srgbClr val="000000"/>
              </a:solidFill>
              <a:effectLst/>
            </a:endParaRPr>
          </a:p>
          <a:p>
            <a:r>
              <a:rPr lang="en-US" sz="900" baseline="30000" dirty="0">
                <a:solidFill>
                  <a:srgbClr val="000000"/>
                </a:solidFill>
              </a:rPr>
              <a:t>1</a:t>
            </a:r>
            <a:r>
              <a:rPr lang="en-US" sz="900" dirty="0">
                <a:solidFill>
                  <a:srgbClr val="000000"/>
                </a:solidFill>
              </a:rPr>
              <a:t>Social Bridging NC, </a:t>
            </a:r>
            <a:r>
              <a:rPr lang="en-US" sz="900" dirty="0">
                <a:solidFill>
                  <a:srgbClr val="000000"/>
                </a:solidFill>
                <a:hlinkClick r:id="rId6"/>
              </a:rPr>
              <a:t>https://socialbridgingnc.org/social-isolation</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graphicFrame>
        <p:nvGraphicFramePr>
          <p:cNvPr id="2" name="Chart 1" descr="Pie chart showing that 5% of NC adults surveyed are dissatisfied with life. ">
            <a:extLst>
              <a:ext uri="{FF2B5EF4-FFF2-40B4-BE49-F238E27FC236}">
                <a16:creationId xmlns:a16="http://schemas.microsoft.com/office/drawing/2014/main" id="{1EB238F1-D888-9B3C-3789-EB7ECFED6393}"/>
              </a:ext>
            </a:extLst>
          </p:cNvPr>
          <p:cNvGraphicFramePr>
            <a:graphicFrameLocks/>
          </p:cNvGraphicFramePr>
          <p:nvPr>
            <p:extLst>
              <p:ext uri="{D42A27DB-BD31-4B8C-83A1-F6EECF244321}">
                <p14:modId xmlns:p14="http://schemas.microsoft.com/office/powerpoint/2010/main" val="2527101041"/>
              </p:ext>
            </p:extLst>
          </p:nvPr>
        </p:nvGraphicFramePr>
        <p:xfrm>
          <a:off x="-354014" y="2663781"/>
          <a:ext cx="3614849" cy="313746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09EEB25F-A733-329A-F4E2-87944A338B63}"/>
              </a:ext>
            </a:extLst>
          </p:cNvPr>
          <p:cNvSpPr txBox="1"/>
          <p:nvPr/>
        </p:nvSpPr>
        <p:spPr>
          <a:xfrm>
            <a:off x="746009" y="395983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C9AC2"/>
                </a:solidFill>
                <a:effectLst/>
                <a:uLnTx/>
                <a:uFillTx/>
                <a:latin typeface="Arial Narrow" panose="020B0606020202030204" pitchFamily="34" charset="0"/>
              </a:rPr>
              <a:t>5%</a:t>
            </a:r>
          </a:p>
        </p:txBody>
      </p:sp>
      <p:sp>
        <p:nvSpPr>
          <p:cNvPr id="16" name="TextBox 15">
            <a:extLst>
              <a:ext uri="{FF2B5EF4-FFF2-40B4-BE49-F238E27FC236}">
                <a16:creationId xmlns:a16="http://schemas.microsoft.com/office/drawing/2014/main" id="{0A02E7DF-1EB6-E30D-C2C4-5E68EEBD463E}"/>
              </a:ext>
            </a:extLst>
          </p:cNvPr>
          <p:cNvSpPr txBox="1"/>
          <p:nvPr/>
        </p:nvSpPr>
        <p:spPr>
          <a:xfrm>
            <a:off x="732254" y="4658799"/>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17" name="TextBox 16">
            <a:extLst>
              <a:ext uri="{FF2B5EF4-FFF2-40B4-BE49-F238E27FC236}">
                <a16:creationId xmlns:a16="http://schemas.microsoft.com/office/drawing/2014/main" id="{15C60AAF-01B8-1BF2-8E62-CF5F0FAABE32}"/>
              </a:ext>
            </a:extLst>
          </p:cNvPr>
          <p:cNvSpPr txBox="1"/>
          <p:nvPr/>
        </p:nvSpPr>
        <p:spPr>
          <a:xfrm>
            <a:off x="3585367" y="3446915"/>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876DA7"/>
                </a:solidFill>
                <a:effectLst/>
                <a:uLnTx/>
                <a:uFillTx/>
                <a:latin typeface="Arial Narrow" panose="020B0606020202030204" pitchFamily="34" charset="0"/>
              </a:rPr>
              <a:t>10%</a:t>
            </a:r>
          </a:p>
        </p:txBody>
      </p:sp>
      <p:sp>
        <p:nvSpPr>
          <p:cNvPr id="18" name="TextBox 17">
            <a:extLst>
              <a:ext uri="{FF2B5EF4-FFF2-40B4-BE49-F238E27FC236}">
                <a16:creationId xmlns:a16="http://schemas.microsoft.com/office/drawing/2014/main" id="{1FBD5696-AE0D-0C53-A3C1-076B11A45D3C}"/>
              </a:ext>
            </a:extLst>
          </p:cNvPr>
          <p:cNvSpPr txBox="1"/>
          <p:nvPr/>
        </p:nvSpPr>
        <p:spPr>
          <a:xfrm>
            <a:off x="3571612" y="4145882"/>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21" name="TextBox 20">
            <a:extLst>
              <a:ext uri="{FF2B5EF4-FFF2-40B4-BE49-F238E27FC236}">
                <a16:creationId xmlns:a16="http://schemas.microsoft.com/office/drawing/2014/main" id="{E6D23327-BFED-8E2B-EB43-75D8AED3DEA1}"/>
              </a:ext>
            </a:extLst>
          </p:cNvPr>
          <p:cNvSpPr txBox="1"/>
          <p:nvPr/>
        </p:nvSpPr>
        <p:spPr>
          <a:xfrm>
            <a:off x="6186303" y="403786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674F83"/>
                </a:solidFill>
                <a:effectLst/>
                <a:uLnTx/>
                <a:uFillTx/>
                <a:latin typeface="Arial Narrow" panose="020B0606020202030204" pitchFamily="34" charset="0"/>
              </a:rPr>
              <a:t>29%</a:t>
            </a:r>
          </a:p>
        </p:txBody>
      </p:sp>
      <p:sp>
        <p:nvSpPr>
          <p:cNvPr id="22" name="TextBox 21">
            <a:extLst>
              <a:ext uri="{FF2B5EF4-FFF2-40B4-BE49-F238E27FC236}">
                <a16:creationId xmlns:a16="http://schemas.microsoft.com/office/drawing/2014/main" id="{B540E578-A81F-A325-2874-E15A3E8F2BF2}"/>
              </a:ext>
            </a:extLst>
          </p:cNvPr>
          <p:cNvSpPr txBox="1"/>
          <p:nvPr/>
        </p:nvSpPr>
        <p:spPr>
          <a:xfrm>
            <a:off x="6172548" y="4736836"/>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9" name="Title 1">
            <a:extLst>
              <a:ext uri="{FF2B5EF4-FFF2-40B4-BE49-F238E27FC236}">
                <a16:creationId xmlns:a16="http://schemas.microsoft.com/office/drawing/2014/main" id="{DA293341-BC37-AEDB-5C81-C7AEF538F96E}"/>
              </a:ext>
            </a:extLst>
          </p:cNvPr>
          <p:cNvSpPr txBox="1">
            <a:spLocks/>
          </p:cNvSpPr>
          <p:nvPr/>
        </p:nvSpPr>
        <p:spPr>
          <a:xfrm>
            <a:off x="182880" y="1408385"/>
            <a:ext cx="7825445" cy="72024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Social isolation and loneliness can have debilitating effects on a person’s health. It is also associated with depression, anxiety, cognitive decline, and other mental, emotional, or psychological conditions.</a:t>
            </a:r>
            <a:r>
              <a:rPr lang="en-US" sz="1600" baseline="30000" dirty="0">
                <a:solidFill>
                  <a:srgbClr val="17375E"/>
                </a:solidFill>
              </a:rPr>
              <a:t>1</a:t>
            </a:r>
            <a:endParaRPr lang="en-US" sz="3000" baseline="30000" dirty="0">
              <a:solidFill>
                <a:srgbClr val="17375E"/>
              </a:solidFill>
            </a:endParaRPr>
          </a:p>
        </p:txBody>
      </p:sp>
    </p:spTree>
    <p:extLst>
      <p:ext uri="{BB962C8B-B14F-4D97-AF65-F5344CB8AC3E}">
        <p14:creationId xmlns:p14="http://schemas.microsoft.com/office/powerpoint/2010/main" val="2140357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38</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621835" cy="1072055"/>
          </a:xfrm>
        </p:spPr>
        <p:txBody>
          <a:bodyPr/>
          <a:lstStyle/>
          <a:p>
            <a:r>
              <a:rPr lang="en-US" sz="3000" dirty="0">
                <a:solidFill>
                  <a:srgbClr val="4F81BD"/>
                </a:solidFill>
              </a:rPr>
              <a:t>The financial toll of suicide and self-inflicted injury on society is costly</a:t>
            </a:r>
          </a:p>
        </p:txBody>
      </p:sp>
      <p:sp>
        <p:nvSpPr>
          <p:cNvPr id="10" name="Text Placeholder 2">
            <a:extLst>
              <a:ext uri="{FF2B5EF4-FFF2-40B4-BE49-F238E27FC236}">
                <a16:creationId xmlns:a16="http://schemas.microsoft.com/office/drawing/2014/main" id="{1D04DF15-31B3-8099-DEE7-E9D10CED46DA}"/>
              </a:ext>
            </a:extLst>
          </p:cNvPr>
          <p:cNvSpPr txBox="1">
            <a:spLocks/>
          </p:cNvSpPr>
          <p:nvPr/>
        </p:nvSpPr>
        <p:spPr>
          <a:xfrm>
            <a:off x="457200" y="2103120"/>
            <a:ext cx="7888288" cy="4056954"/>
          </a:xfrm>
          <a:prstGeom prst="rect">
            <a:avLst/>
          </a:prstGeom>
        </p:spPr>
        <p:txBody>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2400" dirty="0">
                <a:solidFill>
                  <a:srgbClr val="17375E"/>
                </a:solidFill>
              </a:rPr>
              <a:t>Suicide deaths alone in NC resulted in a combined cost of over $15 Billion in 2021 </a:t>
            </a:r>
          </a:p>
          <a:p>
            <a:pPr lvl="1"/>
            <a:r>
              <a:rPr lang="en-US" sz="2200" dirty="0">
                <a:solidFill>
                  <a:srgbClr val="17375E"/>
                </a:solidFill>
              </a:rPr>
              <a:t>$1,608 per capita</a:t>
            </a:r>
          </a:p>
        </p:txBody>
      </p:sp>
      <p:pic>
        <p:nvPicPr>
          <p:cNvPr id="12" name="Picture 11" descr="Table showing costs by manner of suicide. ">
            <a:extLst>
              <a:ext uri="{FF2B5EF4-FFF2-40B4-BE49-F238E27FC236}">
                <a16:creationId xmlns:a16="http://schemas.microsoft.com/office/drawing/2014/main" id="{F8251E51-5F63-B094-9BF7-20E3F11A5C81}"/>
              </a:ext>
            </a:extLst>
          </p:cNvPr>
          <p:cNvPicPr>
            <a:picLocks noChangeAspect="1"/>
          </p:cNvPicPr>
          <p:nvPr/>
        </p:nvPicPr>
        <p:blipFill>
          <a:blip r:embed="rId3"/>
          <a:stretch>
            <a:fillRect/>
          </a:stretch>
        </p:blipFill>
        <p:spPr>
          <a:xfrm>
            <a:off x="124032" y="3338252"/>
            <a:ext cx="8895936" cy="2818254"/>
          </a:xfrm>
          <a:prstGeom prst="rect">
            <a:avLst/>
          </a:prstGeom>
        </p:spPr>
      </p:pic>
      <p:sp>
        <p:nvSpPr>
          <p:cNvPr id="13" name="TextBox 1">
            <a:extLst>
              <a:ext uri="{FF2B5EF4-FFF2-40B4-BE49-F238E27FC236}">
                <a16:creationId xmlns:a16="http://schemas.microsoft.com/office/drawing/2014/main" id="{3F3F64A6-8091-B001-89AD-DE9E4D49D0B2}"/>
              </a:ext>
            </a:extLst>
          </p:cNvPr>
          <p:cNvSpPr txBox="1"/>
          <p:nvPr/>
        </p:nvSpPr>
        <p:spPr>
          <a:xfrm>
            <a:off x="95250" y="6400800"/>
            <a:ext cx="8953500" cy="348695"/>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Source: CDC WISQARS Cost of Injury Report </a:t>
            </a:r>
            <a:r>
              <a:rPr lang="en-US" sz="900" b="0" i="0" u="none" strike="noStrike" dirty="0">
                <a:solidFill>
                  <a:srgbClr val="000000"/>
                </a:solidFill>
                <a:effectLst/>
                <a:hlinkClick r:id="rId4"/>
              </a:rPr>
              <a:t>https://wisqars.cdc.gov/cost/</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spTree>
    <p:extLst>
      <p:ext uri="{BB962C8B-B14F-4D97-AF65-F5344CB8AC3E}">
        <p14:creationId xmlns:p14="http://schemas.microsoft.com/office/powerpoint/2010/main" val="1484044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39</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675905" cy="987972"/>
          </a:xfrm>
        </p:spPr>
        <p:txBody>
          <a:bodyPr/>
          <a:lstStyle/>
          <a:p>
            <a:r>
              <a:rPr lang="en-US" sz="3200" dirty="0">
                <a:solidFill>
                  <a:srgbClr val="4F81BD"/>
                </a:solidFill>
              </a:rPr>
              <a:t>Where to find resources for suicide and self-inflicted injury prevention?</a:t>
            </a:r>
            <a:endParaRPr lang="en-US" sz="3200" b="1" dirty="0">
              <a:solidFill>
                <a:srgbClr val="4F81BD"/>
              </a:solidFill>
            </a:endParaRPr>
          </a:p>
        </p:txBody>
      </p:sp>
      <p:sp>
        <p:nvSpPr>
          <p:cNvPr id="5" name="Text Placeholder 7">
            <a:extLst>
              <a:ext uri="{FF2B5EF4-FFF2-40B4-BE49-F238E27FC236}">
                <a16:creationId xmlns:a16="http://schemas.microsoft.com/office/drawing/2014/main" id="{D9AC4514-3C01-C1FA-F2C4-CD3E41721091}"/>
              </a:ext>
            </a:extLst>
          </p:cNvPr>
          <p:cNvSpPr>
            <a:spLocks noGrp="1"/>
          </p:cNvSpPr>
          <p:nvPr>
            <p:ph type="body" sz="quarter" idx="10"/>
          </p:nvPr>
        </p:nvSpPr>
        <p:spPr>
          <a:xfrm>
            <a:off x="1188720" y="1463040"/>
            <a:ext cx="7675905" cy="4582247"/>
          </a:xfrm>
        </p:spPr>
        <p:txBody>
          <a:bodyPr/>
          <a:lstStyle/>
          <a:p>
            <a:r>
              <a:rPr lang="en-US" sz="2400" dirty="0">
                <a:latin typeface="+mn-lt"/>
              </a:rPr>
              <a:t>NC </a:t>
            </a:r>
            <a:r>
              <a:rPr lang="en-US" sz="2400" dirty="0">
                <a:solidFill>
                  <a:srgbClr val="2F7F95"/>
                </a:solidFill>
                <a:latin typeface="+mn-lt"/>
                <a:hlinkClick r:id="rId2">
                  <a:extLst>
                    <a:ext uri="{A12FA001-AC4F-418D-AE19-62706E023703}">
                      <ahyp:hlinkClr xmlns:ahyp="http://schemas.microsoft.com/office/drawing/2018/hyperlinkcolor" val="tx"/>
                    </a:ext>
                  </a:extLst>
                </a:hlinkClick>
              </a:rPr>
              <a:t>Comprehensive Suicide Prevention Program</a:t>
            </a:r>
            <a:endParaRPr lang="en-US" sz="2400" dirty="0">
              <a:solidFill>
                <a:srgbClr val="2F7F95"/>
              </a:solidFill>
              <a:latin typeface="+mn-lt"/>
            </a:endParaRPr>
          </a:p>
          <a:p>
            <a:pPr lvl="1">
              <a:buFont typeface="Arial" panose="020B0604020202020204" pitchFamily="34" charset="0"/>
              <a:buChar char="•"/>
            </a:pPr>
            <a:r>
              <a:rPr lang="en-US" b="0" dirty="0">
                <a:latin typeface="+mn-lt"/>
              </a:rPr>
              <a:t>Comprehensive Suicide Prevention Advisory Council (CSPAC) Quarterly Meetings </a:t>
            </a:r>
          </a:p>
          <a:p>
            <a:r>
              <a:rPr lang="en-US" sz="2400" dirty="0">
                <a:solidFill>
                  <a:srgbClr val="2F7F95"/>
                </a:solidFill>
                <a:latin typeface="+mn-lt"/>
                <a:hlinkClick r:id="rId3">
                  <a:extLst>
                    <a:ext uri="{A12FA001-AC4F-418D-AE19-62706E023703}">
                      <ahyp:hlinkClr xmlns:ahyp="http://schemas.microsoft.com/office/drawing/2018/hyperlinkcolor" val="tx"/>
                    </a:ext>
                  </a:extLst>
                </a:hlinkClick>
              </a:rPr>
              <a:t>NC S.A.F.E</a:t>
            </a:r>
            <a:r>
              <a:rPr lang="en-US" sz="2400" dirty="0">
                <a:solidFill>
                  <a:srgbClr val="2F7F95"/>
                </a:solidFill>
                <a:latin typeface="+mn-lt"/>
              </a:rPr>
              <a:t> </a:t>
            </a:r>
            <a:r>
              <a:rPr lang="en-US" sz="2400" dirty="0">
                <a:latin typeface="+mn-lt"/>
              </a:rPr>
              <a:t>– Store All Firearms Effectively – provides resources and information on storing firearms safely.</a:t>
            </a:r>
          </a:p>
          <a:p>
            <a:r>
              <a:rPr lang="en-US" sz="2400" dirty="0">
                <a:solidFill>
                  <a:srgbClr val="2F7F95"/>
                </a:solidFill>
                <a:latin typeface="+mn-lt"/>
                <a:hlinkClick r:id="rId4">
                  <a:extLst>
                    <a:ext uri="{A12FA001-AC4F-418D-AE19-62706E023703}">
                      <ahyp:hlinkClr xmlns:ahyp="http://schemas.microsoft.com/office/drawing/2018/hyperlinkcolor" val="tx"/>
                    </a:ext>
                  </a:extLst>
                </a:hlinkClick>
              </a:rPr>
              <a:t>Injury-Free NC</a:t>
            </a:r>
            <a:r>
              <a:rPr lang="en-US" sz="2400" dirty="0">
                <a:latin typeface="+mn-lt"/>
              </a:rPr>
              <a:t> is a collaborative of UNC and NCDHHS DPH to keep NC safe from injury and violence.</a:t>
            </a:r>
          </a:p>
          <a:p>
            <a:pPr lvl="1">
              <a:buFont typeface="Arial" panose="020B0604020202020204" pitchFamily="34" charset="0"/>
              <a:buChar char="•"/>
            </a:pPr>
            <a:r>
              <a:rPr lang="en-US" b="0" dirty="0">
                <a:latin typeface="+mn-lt"/>
              </a:rPr>
              <a:t>Comprehensive Suicide Prevention Academy</a:t>
            </a:r>
          </a:p>
          <a:p>
            <a:pPr lvl="1">
              <a:buFont typeface="Arial" panose="020B0604020202020204" pitchFamily="34" charset="0"/>
              <a:buChar char="•"/>
            </a:pPr>
            <a:r>
              <a:rPr lang="en-US" b="0" dirty="0">
                <a:latin typeface="+mn-lt"/>
              </a:rPr>
              <a:t>Firearm and Lethal Means Safety</a:t>
            </a:r>
          </a:p>
          <a:p>
            <a:r>
              <a:rPr lang="en-US" sz="2400" dirty="0">
                <a:latin typeface="+mn-lt"/>
              </a:rPr>
              <a:t>CDC </a:t>
            </a:r>
            <a:r>
              <a:rPr lang="en-US" sz="2400" dirty="0">
                <a:solidFill>
                  <a:srgbClr val="2F7F95"/>
                </a:solidFill>
                <a:latin typeface="+mn-lt"/>
                <a:hlinkClick r:id="rId5">
                  <a:extLst>
                    <a:ext uri="{A12FA001-AC4F-418D-AE19-62706E023703}">
                      <ahyp:hlinkClr xmlns:ahyp="http://schemas.microsoft.com/office/drawing/2018/hyperlinkcolor" val="tx"/>
                    </a:ext>
                  </a:extLst>
                </a:hlinkClick>
              </a:rPr>
              <a:t>Suicide Prevention Resource for Action</a:t>
            </a:r>
            <a:endParaRPr lang="en-US" sz="2400" dirty="0">
              <a:solidFill>
                <a:srgbClr val="2F7F95"/>
              </a:solidFill>
              <a:latin typeface="+mn-lt"/>
            </a:endParaRPr>
          </a:p>
        </p:txBody>
      </p:sp>
    </p:spTree>
    <p:extLst>
      <p:ext uri="{BB962C8B-B14F-4D97-AF65-F5344CB8AC3E}">
        <p14:creationId xmlns:p14="http://schemas.microsoft.com/office/powerpoint/2010/main" val="167706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1CF56-3D79-3BCE-ACB8-972A272763A6}"/>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
        <p:nvSpPr>
          <p:cNvPr id="9" name="Title 8">
            <a:extLst>
              <a:ext uri="{FF2B5EF4-FFF2-40B4-BE49-F238E27FC236}">
                <a16:creationId xmlns:a16="http://schemas.microsoft.com/office/drawing/2014/main" id="{7ECD2DF9-61E3-230B-6A8C-80FF1874D98B}"/>
              </a:ext>
            </a:extLst>
          </p:cNvPr>
          <p:cNvSpPr>
            <a:spLocks noGrp="1"/>
          </p:cNvSpPr>
          <p:nvPr>
            <p:ph type="title"/>
          </p:nvPr>
        </p:nvSpPr>
        <p:spPr>
          <a:xfrm>
            <a:off x="1188720" y="457200"/>
            <a:ext cx="7537836" cy="548640"/>
          </a:xfrm>
        </p:spPr>
        <p:txBody>
          <a:bodyPr/>
          <a:lstStyle/>
          <a:p>
            <a:r>
              <a:rPr lang="en-US" sz="3200" dirty="0">
                <a:solidFill>
                  <a:srgbClr val="4F81BD"/>
                </a:solidFill>
                <a:latin typeface="+mn-lt"/>
              </a:rPr>
              <a:t>Overview</a:t>
            </a:r>
            <a:endParaRPr lang="en-US" sz="3200" dirty="0">
              <a:solidFill>
                <a:srgbClr val="4F81BD"/>
              </a:solidFill>
            </a:endParaRPr>
          </a:p>
        </p:txBody>
      </p:sp>
      <p:sp>
        <p:nvSpPr>
          <p:cNvPr id="2" name="Text Placeholder 7">
            <a:extLst>
              <a:ext uri="{FF2B5EF4-FFF2-40B4-BE49-F238E27FC236}">
                <a16:creationId xmlns:a16="http://schemas.microsoft.com/office/drawing/2014/main" id="{C8CE5C5B-B189-F6E9-0DDE-D7CA63C0C413}"/>
              </a:ext>
            </a:extLst>
          </p:cNvPr>
          <p:cNvSpPr>
            <a:spLocks noGrp="1"/>
          </p:cNvSpPr>
          <p:nvPr>
            <p:ph type="body" sz="quarter" idx="10"/>
          </p:nvPr>
        </p:nvSpPr>
        <p:spPr>
          <a:xfrm>
            <a:off x="1188720" y="1371600"/>
            <a:ext cx="7855878" cy="4582247"/>
          </a:xfrm>
        </p:spPr>
        <p:txBody>
          <a:bodyPr/>
          <a:lstStyle/>
          <a:p>
            <a:r>
              <a:rPr lang="en-US" sz="2800" b="0" dirty="0">
                <a:solidFill>
                  <a:srgbClr val="17375E"/>
                </a:solidFill>
                <a:latin typeface="+mn-lt"/>
              </a:rPr>
              <a:t>Suicide Death</a:t>
            </a:r>
          </a:p>
          <a:p>
            <a:r>
              <a:rPr lang="en-US" sz="2800" b="0" dirty="0">
                <a:solidFill>
                  <a:srgbClr val="17375E"/>
                </a:solidFill>
                <a:latin typeface="+mn-lt"/>
              </a:rPr>
              <a:t>Self-Inflicted Injury/Harm</a:t>
            </a:r>
          </a:p>
          <a:p>
            <a:r>
              <a:rPr lang="en-US" sz="2800" b="0" dirty="0">
                <a:solidFill>
                  <a:srgbClr val="17375E"/>
                </a:solidFill>
                <a:latin typeface="+mn-lt"/>
              </a:rPr>
              <a:t>Resources</a:t>
            </a:r>
          </a:p>
          <a:p>
            <a:endParaRPr lang="en-US" sz="2400" dirty="0">
              <a:solidFill>
                <a:srgbClr val="17375E"/>
              </a:solidFill>
              <a:latin typeface="+mn-lt"/>
            </a:endParaRPr>
          </a:p>
          <a:p>
            <a:pPr>
              <a:buFont typeface="Courier New" panose="02070309020205020404" pitchFamily="49" charset="0"/>
              <a:buChar char="o"/>
            </a:pPr>
            <a:r>
              <a:rPr lang="en-US" sz="2000" b="0" dirty="0">
                <a:solidFill>
                  <a:srgbClr val="17375E"/>
                </a:solidFill>
                <a:latin typeface="+mn-lt"/>
              </a:rPr>
              <a:t>Suicide and Self-Inflicted Injury/Harm data are available at </a:t>
            </a:r>
            <a:r>
              <a:rPr lang="en-US" sz="2000" b="0" dirty="0">
                <a:solidFill>
                  <a:srgbClr val="2F7F95"/>
                </a:solidFill>
                <a:latin typeface="+mn-lt"/>
                <a:hlinkClick r:id="rId3">
                  <a:extLst>
                    <a:ext uri="{A12FA001-AC4F-418D-AE19-62706E023703}">
                      <ahyp:hlinkClr xmlns:ahyp="http://schemas.microsoft.com/office/drawing/2018/hyperlinkcolor" val="tx"/>
                    </a:ext>
                  </a:extLst>
                </a:hlinkClick>
              </a:rPr>
              <a:t>https://injuryfreenc.dph.ncdhhs.gov/DataSurveillance/SuicideData.htm</a:t>
            </a:r>
            <a:endParaRPr lang="en-US" sz="2000" b="0" dirty="0">
              <a:solidFill>
                <a:srgbClr val="2F7F95"/>
              </a:solidFill>
              <a:latin typeface="+mn-lt"/>
            </a:endParaRPr>
          </a:p>
          <a:p>
            <a:pPr>
              <a:buFont typeface="Courier New" panose="02070309020205020404" pitchFamily="49" charset="0"/>
              <a:buChar char="o"/>
            </a:pPr>
            <a:r>
              <a:rPr lang="en-US" sz="2000" b="0" dirty="0">
                <a:solidFill>
                  <a:srgbClr val="17375E"/>
                </a:solidFill>
                <a:latin typeface="+mn-lt"/>
              </a:rPr>
              <a:t>Mental Health data are available at </a:t>
            </a:r>
            <a:r>
              <a:rPr lang="en-US" sz="2000" b="0" dirty="0">
                <a:solidFill>
                  <a:srgbClr val="2F7F95"/>
                </a:solidFill>
                <a:latin typeface="+mn-lt"/>
                <a:hlinkClick r:id="rId4">
                  <a:extLst>
                    <a:ext uri="{A12FA001-AC4F-418D-AE19-62706E023703}">
                      <ahyp:hlinkClr xmlns:ahyp="http://schemas.microsoft.com/office/drawing/2018/hyperlinkcolor" val="tx"/>
                    </a:ext>
                  </a:extLst>
                </a:hlinkClick>
              </a:rPr>
              <a:t>https://ncdetect.org/mental-health-dashboard/</a:t>
            </a:r>
            <a:endParaRPr lang="en-US" sz="2000" b="0" dirty="0">
              <a:solidFill>
                <a:srgbClr val="2F7F95"/>
              </a:solidFill>
              <a:latin typeface="+mn-lt"/>
            </a:endParaRPr>
          </a:p>
          <a:p>
            <a:pPr>
              <a:buFont typeface="Courier New" panose="02070309020205020404" pitchFamily="49" charset="0"/>
              <a:buChar char="o"/>
            </a:pPr>
            <a:r>
              <a:rPr lang="en-US" sz="2000" b="0" dirty="0">
                <a:solidFill>
                  <a:srgbClr val="17375E"/>
                </a:solidFill>
                <a:latin typeface="+mn-lt"/>
              </a:rPr>
              <a:t>For custom data requests see </a:t>
            </a:r>
            <a:r>
              <a:rPr lang="en-US" sz="2000" b="0" dirty="0">
                <a:solidFill>
                  <a:srgbClr val="2F7F95"/>
                </a:solidFill>
                <a:latin typeface="+mn-lt"/>
                <a:hlinkClick r:id="rId5">
                  <a:extLst>
                    <a:ext uri="{A12FA001-AC4F-418D-AE19-62706E023703}">
                      <ahyp:hlinkClr xmlns:ahyp="http://schemas.microsoft.com/office/drawing/2018/hyperlinkcolor" val="tx"/>
                    </a:ext>
                  </a:extLst>
                </a:hlinkClick>
              </a:rPr>
              <a:t>https://injuryfreenc.dph.ncdhhs.gov/DataSurveillance/DataRequestPolicy.htm</a:t>
            </a:r>
            <a:endParaRPr lang="en-US" sz="2000" b="0" dirty="0">
              <a:solidFill>
                <a:srgbClr val="2F7F95"/>
              </a:solidFill>
              <a:latin typeface="+mn-lt"/>
            </a:endParaRPr>
          </a:p>
          <a:p>
            <a:pPr marL="0" indent="0">
              <a:buNone/>
            </a:pPr>
            <a:endParaRPr lang="en-US" sz="2000" dirty="0">
              <a:solidFill>
                <a:srgbClr val="2F7F95"/>
              </a:solidFill>
              <a:latin typeface="+mn-lt"/>
            </a:endParaRPr>
          </a:p>
          <a:p>
            <a:pPr marL="0" indent="0">
              <a:buNone/>
            </a:pPr>
            <a:endParaRPr lang="en-US" sz="2000" dirty="0">
              <a:solidFill>
                <a:srgbClr val="2F7F95"/>
              </a:solidFill>
              <a:latin typeface="+mn-lt"/>
            </a:endParaRPr>
          </a:p>
        </p:txBody>
      </p:sp>
    </p:spTree>
    <p:extLst>
      <p:ext uri="{BB962C8B-B14F-4D97-AF65-F5344CB8AC3E}">
        <p14:creationId xmlns:p14="http://schemas.microsoft.com/office/powerpoint/2010/main" val="154794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40</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675905" cy="987972"/>
          </a:xfrm>
        </p:spPr>
        <p:txBody>
          <a:bodyPr/>
          <a:lstStyle/>
          <a:p>
            <a:r>
              <a:rPr lang="en-US" sz="3200" dirty="0">
                <a:solidFill>
                  <a:srgbClr val="4F81BD"/>
                </a:solidFill>
              </a:rPr>
              <a:t>Where to find more data on suicide and self-inflicted injury?</a:t>
            </a:r>
            <a:endParaRPr lang="en-US" sz="3200" b="1" dirty="0">
              <a:solidFill>
                <a:srgbClr val="4F81BD"/>
              </a:solidFill>
            </a:endParaRPr>
          </a:p>
        </p:txBody>
      </p:sp>
      <p:sp>
        <p:nvSpPr>
          <p:cNvPr id="5" name="Text Placeholder 7">
            <a:extLst>
              <a:ext uri="{FF2B5EF4-FFF2-40B4-BE49-F238E27FC236}">
                <a16:creationId xmlns:a16="http://schemas.microsoft.com/office/drawing/2014/main" id="{D9AC4514-3C01-C1FA-F2C4-CD3E41721091}"/>
              </a:ext>
            </a:extLst>
          </p:cNvPr>
          <p:cNvSpPr>
            <a:spLocks noGrp="1"/>
          </p:cNvSpPr>
          <p:nvPr>
            <p:ph type="body" sz="quarter" idx="10"/>
          </p:nvPr>
        </p:nvSpPr>
        <p:spPr>
          <a:xfrm>
            <a:off x="1188720" y="1463040"/>
            <a:ext cx="7675905" cy="4582247"/>
          </a:xfrm>
        </p:spPr>
        <p:txBody>
          <a:bodyPr/>
          <a:lstStyle/>
          <a:p>
            <a:r>
              <a:rPr lang="en-US" sz="2400" dirty="0">
                <a:latin typeface="+mn-lt"/>
              </a:rPr>
              <a:t>NC Injury and Violence Prevention Branch </a:t>
            </a:r>
            <a:r>
              <a:rPr lang="en-US" sz="2400" dirty="0">
                <a:solidFill>
                  <a:srgbClr val="2F7F95"/>
                </a:solidFill>
                <a:latin typeface="+mn-lt"/>
                <a:hlinkClick r:id="rId2">
                  <a:extLst>
                    <a:ext uri="{A12FA001-AC4F-418D-AE19-62706E023703}">
                      <ahyp:hlinkClr xmlns:ahyp="http://schemas.microsoft.com/office/drawing/2018/hyperlinkcolor" val="tx"/>
                    </a:ext>
                  </a:extLst>
                </a:hlinkClick>
              </a:rPr>
              <a:t>Suicide and Self-Inflicted Injury Data Page</a:t>
            </a:r>
            <a:endParaRPr lang="en-US" sz="2400" dirty="0">
              <a:solidFill>
                <a:srgbClr val="2F7F95"/>
              </a:solidFill>
              <a:latin typeface="+mn-lt"/>
            </a:endParaRPr>
          </a:p>
          <a:p>
            <a:pPr marL="800080" lvl="1" indent="-285743">
              <a:buFont typeface="Arial" panose="020B0604020202020204" pitchFamily="34" charset="0"/>
              <a:buChar char="•"/>
            </a:pPr>
            <a:r>
              <a:rPr lang="en-US" b="0" dirty="0">
                <a:latin typeface="+mn-lt"/>
              </a:rPr>
              <a:t>NC-VDRS Annual Report</a:t>
            </a:r>
          </a:p>
          <a:p>
            <a:pPr marL="800080" lvl="1" indent="-285743">
              <a:buFont typeface="Arial" panose="020B0604020202020204" pitchFamily="34" charset="0"/>
              <a:buChar char="•"/>
            </a:pPr>
            <a:r>
              <a:rPr lang="en-US" b="0" dirty="0">
                <a:latin typeface="+mn-lt"/>
              </a:rPr>
              <a:t>NC-VDRS Fact Sheets</a:t>
            </a:r>
            <a:endParaRPr lang="en-US" b="0"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800080" lvl="1" indent="-285743">
              <a:buFont typeface="Arial" panose="020B0604020202020204" pitchFamily="34" charset="0"/>
              <a:buChar char="•"/>
            </a:pPr>
            <a:r>
              <a:rPr lang="en-US" b="0" dirty="0">
                <a:solidFill>
                  <a:srgbClr val="2F7F95"/>
                </a:solidFill>
                <a:latin typeface="+mn-lt"/>
                <a:hlinkClick r:id="" action="ppaction://noaction">
                  <a:extLst>
                    <a:ext uri="{A12FA001-AC4F-418D-AE19-62706E023703}">
                      <ahyp:hlinkClr xmlns:ahyp="http://schemas.microsoft.com/office/drawing/2018/hyperlinkcolor" val="tx"/>
                    </a:ext>
                  </a:extLst>
                </a:hlinkClick>
              </a:rPr>
              <a:t>NC-VDRS Data Dashboard</a:t>
            </a:r>
            <a:endParaRPr lang="en-US" b="0" dirty="0">
              <a:solidFill>
                <a:srgbClr val="2F7F95"/>
              </a:solidFill>
              <a:latin typeface="+mn-lt"/>
            </a:endParaRPr>
          </a:p>
          <a:p>
            <a:pPr marL="800080" lvl="1" indent="-285743">
              <a:buFont typeface="Arial" panose="020B0604020202020204" pitchFamily="34" charset="0"/>
              <a:buChar char="•"/>
            </a:pPr>
            <a:r>
              <a:rPr lang="en-US" b="0" dirty="0">
                <a:latin typeface="+mn-lt"/>
              </a:rPr>
              <a:t>Self-Inflicted Injury ED Visit quarterly reports</a:t>
            </a:r>
          </a:p>
          <a:p>
            <a:pPr marL="800080" lvl="1" indent="-285743">
              <a:buFont typeface="Arial" panose="020B0604020202020204" pitchFamily="34" charset="0"/>
              <a:buChar char="•"/>
            </a:pPr>
            <a:r>
              <a:rPr lang="en-US" b="0" dirty="0">
                <a:solidFill>
                  <a:srgbClr val="2F7F95"/>
                </a:solidFill>
                <a:latin typeface="+mn-lt"/>
                <a:hlinkClick r:id="rId3">
                  <a:extLst>
                    <a:ext uri="{A12FA001-AC4F-418D-AE19-62706E023703}">
                      <ahyp:hlinkClr xmlns:ahyp="http://schemas.microsoft.com/office/drawing/2018/hyperlinkcolor" val="tx"/>
                    </a:ext>
                  </a:extLst>
                </a:hlinkClick>
              </a:rPr>
              <a:t>NC DETECT Mental Health Dashboard</a:t>
            </a:r>
            <a:endParaRPr lang="en-US" b="0" dirty="0">
              <a:solidFill>
                <a:srgbClr val="2F7F95"/>
              </a:solidFill>
              <a:latin typeface="+mn-lt"/>
            </a:endParaRPr>
          </a:p>
          <a:p>
            <a:r>
              <a:rPr lang="en-US" sz="2400" dirty="0">
                <a:latin typeface="+mn-lt"/>
              </a:rPr>
              <a:t>State Center for Health Statistics (SCHS) Death Certificate Data </a:t>
            </a:r>
          </a:p>
          <a:p>
            <a:pPr marL="800080" lvl="1" indent="-285743">
              <a:buFont typeface="Arial" panose="020B0604020202020204" pitchFamily="34" charset="0"/>
              <a:buChar char="•"/>
            </a:pPr>
            <a:r>
              <a:rPr lang="en-US" dirty="0">
                <a:solidFill>
                  <a:srgbClr val="2F7F95"/>
                </a:solidFill>
                <a:latin typeface="+mn-lt"/>
                <a:hlinkClick r:id="rId4">
                  <a:extLst>
                    <a:ext uri="{A12FA001-AC4F-418D-AE19-62706E023703}">
                      <ahyp:hlinkClr xmlns:ahyp="http://schemas.microsoft.com/office/drawing/2018/hyperlinkcolor" val="tx"/>
                    </a:ext>
                  </a:extLst>
                </a:hlinkClick>
              </a:rPr>
              <a:t>NC Health Data Query System</a:t>
            </a:r>
            <a:endParaRPr lang="en-US" dirty="0">
              <a:solidFill>
                <a:srgbClr val="2F7F95"/>
              </a:solidFill>
              <a:latin typeface="+mn-lt"/>
            </a:endParaRPr>
          </a:p>
          <a:p>
            <a:r>
              <a:rPr lang="en-US" sz="2400" dirty="0">
                <a:latin typeface="+mn-lt"/>
              </a:rPr>
              <a:t>CDC WISQARS –  </a:t>
            </a:r>
            <a:r>
              <a:rPr lang="en-US" sz="2400" dirty="0">
                <a:solidFill>
                  <a:srgbClr val="2F7F95"/>
                </a:solidFill>
                <a:latin typeface="+mn-lt"/>
                <a:hlinkClick r:id="rId5">
                  <a:extLst>
                    <a:ext uri="{A12FA001-AC4F-418D-AE19-62706E023703}">
                      <ahyp:hlinkClr xmlns:ahyp="http://schemas.microsoft.com/office/drawing/2018/hyperlinkcolor" val="tx"/>
                    </a:ext>
                  </a:extLst>
                </a:hlinkClick>
              </a:rPr>
              <a:t>Fatal Injury and Violence Data</a:t>
            </a:r>
            <a:endParaRPr lang="en-US" sz="2400" dirty="0">
              <a:solidFill>
                <a:srgbClr val="2F7F95"/>
              </a:solidFill>
              <a:latin typeface="+mn-lt"/>
            </a:endParaRPr>
          </a:p>
          <a:p>
            <a:r>
              <a:rPr lang="en-US" sz="2400" dirty="0">
                <a:latin typeface="+mn-lt"/>
              </a:rPr>
              <a:t>CDC NVDRS - </a:t>
            </a:r>
            <a:r>
              <a:rPr lang="en-US" sz="2400" dirty="0">
                <a:solidFill>
                  <a:srgbClr val="2F7F95"/>
                </a:solidFill>
                <a:latin typeface="+mn-lt"/>
                <a:hlinkClick r:id="rId6">
                  <a:extLst>
                    <a:ext uri="{A12FA001-AC4F-418D-AE19-62706E023703}">
                      <ahyp:hlinkClr xmlns:ahyp="http://schemas.microsoft.com/office/drawing/2018/hyperlinkcolor" val="tx"/>
                    </a:ext>
                  </a:extLst>
                </a:hlinkClick>
              </a:rPr>
              <a:t>CDC NVDRS</a:t>
            </a:r>
            <a:r>
              <a:rPr lang="en-US" sz="2400" dirty="0">
                <a:solidFill>
                  <a:srgbClr val="2F7F95"/>
                </a:solidFill>
                <a:latin typeface="+mn-lt"/>
              </a:rPr>
              <a:t> </a:t>
            </a:r>
          </a:p>
        </p:txBody>
      </p:sp>
    </p:spTree>
    <p:extLst>
      <p:ext uri="{BB962C8B-B14F-4D97-AF65-F5344CB8AC3E}">
        <p14:creationId xmlns:p14="http://schemas.microsoft.com/office/powerpoint/2010/main" val="1239633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41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8621835" cy="1072055"/>
          </a:xfrm>
        </p:spPr>
        <p:txBody>
          <a:bodyPr/>
          <a:lstStyle/>
          <a:p>
            <a:r>
              <a:rPr lang="en-US" sz="3200" dirty="0">
                <a:solidFill>
                  <a:srgbClr val="4F81BD"/>
                </a:solidFill>
              </a:rPr>
              <a:t>IVPB Data Support now available! </a:t>
            </a:r>
          </a:p>
        </p:txBody>
      </p:sp>
      <p:pic>
        <p:nvPicPr>
          <p:cNvPr id="3" name="Picture 2" descr="Screenshot of IVPB data support webpage">
            <a:extLst>
              <a:ext uri="{FF2B5EF4-FFF2-40B4-BE49-F238E27FC236}">
                <a16:creationId xmlns:a16="http://schemas.microsoft.com/office/drawing/2014/main" id="{55CFA724-7DCB-BDE2-FFE7-9866802712A2}"/>
              </a:ext>
            </a:extLst>
          </p:cNvPr>
          <p:cNvPicPr>
            <a:picLocks noChangeAspect="1"/>
          </p:cNvPicPr>
          <p:nvPr/>
        </p:nvPicPr>
        <p:blipFill>
          <a:blip r:embed="rId2"/>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FBDBA93-6C0D-A29D-188D-417361CAB25A}"/>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hlinkClick r:id="rId3"/>
              </a:rPr>
              <a:t>IVPB Data Request Policy</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hlinkClick r:id="rId4"/>
              </a:rPr>
              <a:t>IVPB Data Support Bookings</a:t>
            </a:r>
            <a:endParaRPr lang="en-US" b="1" dirty="0"/>
          </a:p>
        </p:txBody>
      </p:sp>
      <p:pic>
        <p:nvPicPr>
          <p:cNvPr id="6" name="Picture 5" descr="Booking logo">
            <a:extLst>
              <a:ext uri="{FF2B5EF4-FFF2-40B4-BE49-F238E27FC236}">
                <a16:creationId xmlns:a16="http://schemas.microsoft.com/office/drawing/2014/main" id="{389A2587-EDFB-D112-CFC0-3AF40B88B719}"/>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88D4548-CBF2-E2FD-4B82-199DF477A3F5}"/>
              </a:ext>
            </a:extLst>
          </p:cNvPr>
          <p:cNvSpPr txBox="1"/>
          <p:nvPr/>
        </p:nvSpPr>
        <p:spPr>
          <a:xfrm>
            <a:off x="457200" y="1645920"/>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Tree>
    <p:extLst>
      <p:ext uri="{BB962C8B-B14F-4D97-AF65-F5344CB8AC3E}">
        <p14:creationId xmlns:p14="http://schemas.microsoft.com/office/powerpoint/2010/main" val="2371138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E60BA-36E0-723D-7236-5B631B7401B3}"/>
              </a:ext>
            </a:extLst>
          </p:cNvPr>
          <p:cNvSpPr>
            <a:spLocks noGrp="1"/>
          </p:cNvSpPr>
          <p:nvPr>
            <p:ph type="body" sz="quarter" idx="10"/>
          </p:nvPr>
        </p:nvSpPr>
        <p:spPr/>
        <p:txBody>
          <a:bodyPr/>
          <a:lstStyle/>
          <a:p>
            <a:r>
              <a:rPr lang="en-US" sz="6400" dirty="0"/>
              <a:t>Questions?</a:t>
            </a:r>
          </a:p>
          <a:p>
            <a:endParaRPr lang="en-US" sz="3200" dirty="0"/>
          </a:p>
          <a:p>
            <a:r>
              <a:rPr lang="en-US" sz="3200" dirty="0">
                <a:solidFill>
                  <a:schemeClr val="accent6"/>
                </a:solidFill>
                <a:hlinkClick r:id="rId2">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endParaRPr lang="en-US" sz="3200" dirty="0"/>
          </a:p>
          <a:p>
            <a:r>
              <a:rPr lang="en-US" sz="3200" dirty="0"/>
              <a:t>Injury and Violence Prevention Branch</a:t>
            </a:r>
          </a:p>
          <a:p>
            <a:r>
              <a:rPr lang="en-US" sz="3200" dirty="0"/>
              <a:t>NC Division of Public Health</a:t>
            </a:r>
          </a:p>
          <a:p>
            <a:endParaRPr lang="en-US" sz="3200" dirty="0"/>
          </a:p>
          <a:p>
            <a:r>
              <a:rPr lang="en-US" sz="3200" dirty="0">
                <a:solidFill>
                  <a:schemeClr val="accent6"/>
                </a:solidFill>
                <a:hlinkClick r:id="rId3">
                  <a:extLst>
                    <a:ext uri="{A12FA001-AC4F-418D-AE19-62706E023703}">
                      <ahyp:hlinkClr xmlns:ahyp="http://schemas.microsoft.com/office/drawing/2018/hyperlinkcolor" val="tx"/>
                    </a:ext>
                  </a:extLst>
                </a:hlinkClick>
              </a:rPr>
              <a:t>www.injuryfreenc.dph.ncdhhs.gov</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27073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A881AD-1768-3D4D-4456-67EC87665587}"/>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6" name="Title 1">
            <a:extLst>
              <a:ext uri="{FF2B5EF4-FFF2-40B4-BE49-F238E27FC236}">
                <a16:creationId xmlns:a16="http://schemas.microsoft.com/office/drawing/2014/main" id="{2BF7E9C8-5A3E-C9D8-5048-CAC24E0998B6}"/>
              </a:ext>
            </a:extLst>
          </p:cNvPr>
          <p:cNvSpPr>
            <a:spLocks noGrp="1"/>
          </p:cNvSpPr>
          <p:nvPr>
            <p:ph type="title"/>
          </p:nvPr>
        </p:nvSpPr>
        <p:spPr>
          <a:xfrm>
            <a:off x="1828800" y="2194560"/>
            <a:ext cx="4867564" cy="769620"/>
          </a:xfrm>
        </p:spPr>
        <p:txBody>
          <a:bodyPr/>
          <a:lstStyle/>
          <a:p>
            <a:pPr algn="ctr"/>
            <a:r>
              <a:rPr lang="en-US" sz="6500" b="1" dirty="0">
                <a:solidFill>
                  <a:schemeClr val="accent3">
                    <a:lumMod val="75000"/>
                  </a:schemeClr>
                </a:solidFill>
              </a:rPr>
              <a:t>Suicide Death</a:t>
            </a:r>
          </a:p>
        </p:txBody>
      </p:sp>
    </p:spTree>
    <p:extLst>
      <p:ext uri="{BB962C8B-B14F-4D97-AF65-F5344CB8AC3E}">
        <p14:creationId xmlns:p14="http://schemas.microsoft.com/office/powerpoint/2010/main" val="192339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6</a:t>
            </a:fld>
            <a:endParaRPr lang="en-US" dirty="0"/>
          </a:p>
        </p:txBody>
      </p:sp>
      <p:pic>
        <p:nvPicPr>
          <p:cNvPr id="3" name="Picture 2" descr="NC VDRS Logo that says, &quot;North Carolina Violent Death Reporting System&quot; with &quot;NC VDRS&quot; in white text in blue boxes. ">
            <a:extLst>
              <a:ext uri="{FF2B5EF4-FFF2-40B4-BE49-F238E27FC236}">
                <a16:creationId xmlns:a16="http://schemas.microsoft.com/office/drawing/2014/main" id="{3C64FFAA-0B6C-6515-220D-86D346FCC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1" y="1432306"/>
            <a:ext cx="8178799" cy="3353308"/>
          </a:xfrm>
          <a:prstGeom prst="rect">
            <a:avLst/>
          </a:prstGeom>
        </p:spPr>
      </p:pic>
    </p:spTree>
    <p:extLst>
      <p:ext uri="{BB962C8B-B14F-4D97-AF65-F5344CB8AC3E}">
        <p14:creationId xmlns:p14="http://schemas.microsoft.com/office/powerpoint/2010/main" val="229814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23CBB-F9D1-FB52-D7B7-0098DFB3D5E4}"/>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7" name="Title 1">
            <a:extLst>
              <a:ext uri="{FF2B5EF4-FFF2-40B4-BE49-F238E27FC236}">
                <a16:creationId xmlns:a16="http://schemas.microsoft.com/office/drawing/2014/main" id="{098A0E58-477D-99FF-8F99-5E807773EBF7}"/>
              </a:ext>
            </a:extLst>
          </p:cNvPr>
          <p:cNvSpPr txBox="1">
            <a:spLocks/>
          </p:cNvSpPr>
          <p:nvPr/>
        </p:nvSpPr>
        <p:spPr>
          <a:xfrm>
            <a:off x="274320" y="27432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4F81BD"/>
                </a:solidFill>
                <a:latin typeface="+mn-lt"/>
              </a:rPr>
              <a:t>NC-VDRS</a:t>
            </a:r>
          </a:p>
          <a:p>
            <a:r>
              <a:rPr lang="en-US" sz="2600" dirty="0">
                <a:solidFill>
                  <a:srgbClr val="4F81BD"/>
                </a:solidFill>
                <a:latin typeface="+mn-lt"/>
              </a:rPr>
              <a:t>North Carolina-Violent Death Reporting System</a:t>
            </a:r>
          </a:p>
        </p:txBody>
      </p:sp>
      <p:sp>
        <p:nvSpPr>
          <p:cNvPr id="8" name="Text Placeholder 2">
            <a:extLst>
              <a:ext uri="{FF2B5EF4-FFF2-40B4-BE49-F238E27FC236}">
                <a16:creationId xmlns:a16="http://schemas.microsoft.com/office/drawing/2014/main" id="{626DFEF3-DD66-781B-90BC-A9EF194183E1}"/>
              </a:ext>
            </a:extLst>
          </p:cNvPr>
          <p:cNvSpPr>
            <a:spLocks noGrp="1"/>
          </p:cNvSpPr>
          <p:nvPr>
            <p:ph type="body" sz="quarter" idx="10"/>
          </p:nvPr>
        </p:nvSpPr>
        <p:spPr>
          <a:xfrm>
            <a:off x="274320" y="1371600"/>
            <a:ext cx="7449170" cy="1087080"/>
          </a:xfrm>
        </p:spPr>
        <p:txBody>
          <a:bodyPr wrap="square"/>
          <a:lstStyle/>
          <a:p>
            <a:pPr>
              <a:spcBef>
                <a:spcPts val="600"/>
              </a:spcBef>
            </a:pPr>
            <a:r>
              <a:rPr lang="en-US" sz="2800" dirty="0">
                <a:solidFill>
                  <a:srgbClr val="17375E"/>
                </a:solidFill>
                <a:latin typeface="+mn-lt"/>
              </a:rPr>
              <a:t>CDC-funded statewide surveillance system </a:t>
            </a:r>
            <a:r>
              <a:rPr lang="en-US" sz="2800" b="0" dirty="0">
                <a:solidFill>
                  <a:srgbClr val="17375E"/>
                </a:solidFill>
                <a:latin typeface="+mn-lt"/>
              </a:rPr>
              <a:t>collecting data on deaths resulting from violence such as homicide, suicide, legal intervention</a:t>
            </a:r>
          </a:p>
        </p:txBody>
      </p:sp>
      <p:pic>
        <p:nvPicPr>
          <p:cNvPr id="9" name="Picture 8" descr="Diagram showing where data for NC VDRS originates from. Has logo for North Carolina Medical Examiner with box saying &quot;Medical Examiner Reports&quot; and an arrow pointing down to NC VDRS logo. Logo for NC State Center for Health Statistics is to the left with box saying &quot;Death Certificates&quot; and an arrow pointing to NC VDRS logo and to the right a box saying &quot;Local Law Enforcement Reports &quot; also has an arrow pointing to NC VDRS logo.">
            <a:extLst>
              <a:ext uri="{FF2B5EF4-FFF2-40B4-BE49-F238E27FC236}">
                <a16:creationId xmlns:a16="http://schemas.microsoft.com/office/drawing/2014/main" id="{693A74DA-E54F-3164-00AB-DC1AC3A84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863" y="4707612"/>
            <a:ext cx="3675171" cy="1920359"/>
          </a:xfrm>
          <a:prstGeom prst="rect">
            <a:avLst/>
          </a:prstGeom>
        </p:spPr>
      </p:pic>
      <p:sp>
        <p:nvSpPr>
          <p:cNvPr id="10" name="TextBox 9">
            <a:extLst>
              <a:ext uri="{FF2B5EF4-FFF2-40B4-BE49-F238E27FC236}">
                <a16:creationId xmlns:a16="http://schemas.microsoft.com/office/drawing/2014/main" id="{555093F8-C20C-95BB-3C1F-6B336AA648C8}"/>
              </a:ext>
            </a:extLst>
          </p:cNvPr>
          <p:cNvSpPr txBox="1"/>
          <p:nvPr/>
        </p:nvSpPr>
        <p:spPr>
          <a:xfrm>
            <a:off x="274320" y="3291840"/>
            <a:ext cx="5875020" cy="1415772"/>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17375E"/>
                </a:solidFill>
                <a:effectLst/>
                <a:uLnTx/>
                <a:uFillTx/>
                <a:latin typeface="Arial"/>
              </a:rPr>
              <a:t>Funded in 2003</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7375E"/>
                </a:solidFill>
                <a:effectLst/>
                <a:uLnTx/>
                <a:uFillTx/>
                <a:latin typeface="Arial"/>
              </a:rPr>
              <a:t>Data collection began in 2004</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7375E"/>
                </a:solidFill>
                <a:effectLst/>
                <a:uLnTx/>
                <a:uFillTx/>
                <a:latin typeface="Arial"/>
              </a:rPr>
              <a:t>~35,000 incidents reported to date</a:t>
            </a:r>
          </a:p>
        </p:txBody>
      </p:sp>
      <p:sp>
        <p:nvSpPr>
          <p:cNvPr id="11" name="TextBox 10">
            <a:extLst>
              <a:ext uri="{FF2B5EF4-FFF2-40B4-BE49-F238E27FC236}">
                <a16:creationId xmlns:a16="http://schemas.microsoft.com/office/drawing/2014/main" id="{988E1F20-7FB7-661B-592D-FA97F94D84B7}"/>
              </a:ext>
            </a:extLst>
          </p:cNvPr>
          <p:cNvSpPr txBox="1"/>
          <p:nvPr/>
        </p:nvSpPr>
        <p:spPr>
          <a:xfrm>
            <a:off x="274320" y="4754880"/>
            <a:ext cx="3444240" cy="1384995"/>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17375E"/>
                </a:solidFill>
                <a:effectLst/>
                <a:uLnTx/>
                <a:uFillTx/>
                <a:latin typeface="Arial"/>
              </a:rPr>
              <a:t>Multi-sourced incident-based system</a:t>
            </a:r>
          </a:p>
        </p:txBody>
      </p:sp>
    </p:spTree>
    <p:extLst>
      <p:ext uri="{BB962C8B-B14F-4D97-AF65-F5344CB8AC3E}">
        <p14:creationId xmlns:p14="http://schemas.microsoft.com/office/powerpoint/2010/main" val="155431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F7C7C4-64C7-5A06-D4FC-1B43C565EB02}"/>
              </a:ext>
            </a:extLst>
          </p:cNvPr>
          <p:cNvSpPr>
            <a:spLocks noGrp="1"/>
          </p:cNvSpPr>
          <p:nvPr>
            <p:ph type="sldNum" sz="quarter" idx="15"/>
          </p:nvPr>
        </p:nvSpPr>
        <p:spPr/>
        <p:txBody>
          <a:bodyPr/>
          <a:lstStyle/>
          <a:p>
            <a:fld id="{11F27F3A-B3E9-41ED-AF8F-A365F10BB65F}" type="slidenum">
              <a:rPr lang="en-US" smtClean="0"/>
              <a:pPr/>
              <a:t>8</a:t>
            </a:fld>
            <a:endParaRPr lang="en-US" dirty="0"/>
          </a:p>
        </p:txBody>
      </p:sp>
      <p:pic>
        <p:nvPicPr>
          <p:cNvPr id="7" name="Picture 6" descr="QR Code to https://dashboards.ncdhhs.gov/t/DPH/views/NCVDRSDashboard/NC-VDRSDashboard?%3AshowAppBanner=false&amp;%3Adisplay_count=n&amp;%3AshowVizHome=n&amp;%3Aorigin=viz_share_link&amp;%3AisGuestRedirectFromVizportal=y&amp;%3Aembed=y">
            <a:extLst>
              <a:ext uri="{FF2B5EF4-FFF2-40B4-BE49-F238E27FC236}">
                <a16:creationId xmlns:a16="http://schemas.microsoft.com/office/drawing/2014/main" id="{DEF60416-EB6C-FACC-7B5F-0F2D2D0CD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416" y="885073"/>
            <a:ext cx="4090339" cy="4090339"/>
          </a:xfrm>
          <a:prstGeom prst="rect">
            <a:avLst/>
          </a:prstGeom>
        </p:spPr>
      </p:pic>
      <p:sp>
        <p:nvSpPr>
          <p:cNvPr id="8" name="TextBox 7">
            <a:extLst>
              <a:ext uri="{FF2B5EF4-FFF2-40B4-BE49-F238E27FC236}">
                <a16:creationId xmlns:a16="http://schemas.microsoft.com/office/drawing/2014/main" id="{325C3EEF-A2CB-4D2D-7615-386BB2715082}"/>
              </a:ext>
            </a:extLst>
          </p:cNvPr>
          <p:cNvSpPr txBox="1"/>
          <p:nvPr/>
        </p:nvSpPr>
        <p:spPr>
          <a:xfrm>
            <a:off x="1232547" y="874455"/>
            <a:ext cx="3667204"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7375E"/>
                </a:solidFill>
                <a:effectLst/>
                <a:uLnTx/>
                <a:uFillTx/>
                <a:latin typeface="Arial"/>
                <a:ea typeface="+mn-ea"/>
                <a:cs typeface="+mn-cs"/>
              </a:rPr>
              <a:t>Access more data on the NC-VDRS dashboard</a:t>
            </a:r>
          </a:p>
        </p:txBody>
      </p:sp>
      <p:pic>
        <p:nvPicPr>
          <p:cNvPr id="9" name="Picture 8" descr="Screenshot of the NC VDRS website dashboard">
            <a:extLst>
              <a:ext uri="{FF2B5EF4-FFF2-40B4-BE49-F238E27FC236}">
                <a16:creationId xmlns:a16="http://schemas.microsoft.com/office/drawing/2014/main" id="{0022EA19-3C38-9A54-CD72-441CF7A39DC8}"/>
              </a:ext>
            </a:extLst>
          </p:cNvPr>
          <p:cNvPicPr>
            <a:picLocks noChangeAspect="1"/>
          </p:cNvPicPr>
          <p:nvPr/>
        </p:nvPicPr>
        <p:blipFill>
          <a:blip r:embed="rId4"/>
          <a:stretch>
            <a:fillRect/>
          </a:stretch>
        </p:blipFill>
        <p:spPr>
          <a:xfrm>
            <a:off x="1231175" y="3605761"/>
            <a:ext cx="3528535" cy="2739301"/>
          </a:xfrm>
          <a:prstGeom prst="rect">
            <a:avLst/>
          </a:prstGeom>
        </p:spPr>
      </p:pic>
      <p:cxnSp>
        <p:nvCxnSpPr>
          <p:cNvPr id="10" name="Connector: Curved 9" descr="Arrow from QR code to screenshot">
            <a:extLst>
              <a:ext uri="{FF2B5EF4-FFF2-40B4-BE49-F238E27FC236}">
                <a16:creationId xmlns:a16="http://schemas.microsoft.com/office/drawing/2014/main" id="{41D79A64-229D-ABAB-0077-1E12064C5487}"/>
              </a:ext>
            </a:extLst>
          </p:cNvPr>
          <p:cNvCxnSpPr>
            <a:stCxn id="7" idx="2"/>
          </p:cNvCxnSpPr>
          <p:nvPr/>
        </p:nvCxnSpPr>
        <p:spPr>
          <a:xfrm rot="5400000">
            <a:off x="5514677" y="4455099"/>
            <a:ext cx="840597" cy="1881222"/>
          </a:xfrm>
          <a:prstGeom prst="curvedConnector2">
            <a:avLst/>
          </a:prstGeom>
          <a:ln w="38100">
            <a:solidFill>
              <a:srgbClr val="5C93D5"/>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4926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9</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320040" y="1097280"/>
            <a:ext cx="7103448" cy="553129"/>
          </a:xfrm>
        </p:spPr>
        <p:txBody>
          <a:bodyPr/>
          <a:lstStyle/>
          <a:p>
            <a:r>
              <a:rPr lang="en-US" sz="3000" dirty="0">
                <a:solidFill>
                  <a:srgbClr val="4F81BD"/>
                </a:solidFill>
              </a:rPr>
              <a:t>4 people a </a:t>
            </a:r>
            <a:r>
              <a:rPr lang="en-US" sz="3200" dirty="0">
                <a:solidFill>
                  <a:srgbClr val="4F81BD"/>
                </a:solidFill>
              </a:rPr>
              <a:t>day</a:t>
            </a:r>
            <a:r>
              <a:rPr lang="en-US" sz="3000" dirty="0">
                <a:solidFill>
                  <a:srgbClr val="4F81BD"/>
                </a:solidFill>
              </a:rPr>
              <a:t> die from suicide in NC												</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320040" y="1554480"/>
            <a:ext cx="7825445"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The number of suicide deaths in North Carolina has increased by 11% over the past 10 years, with a 4% increase from the start of the pandemic (2019)												</a:t>
            </a:r>
          </a:p>
          <a:p>
            <a:r>
              <a:rPr lang="en-US" sz="1600" dirty="0">
                <a:solidFill>
                  <a:srgbClr val="4F81BD"/>
                </a:solidFill>
              </a:rPr>
              <a:t>												</a:t>
            </a:r>
          </a:p>
          <a:p>
            <a:r>
              <a:rPr lang="en-US" sz="1600" dirty="0">
                <a:solidFill>
                  <a:srgbClr val="4F81BD"/>
                </a:solidFill>
              </a:rPr>
              <a:t>												</a:t>
            </a:r>
          </a:p>
          <a:p>
            <a:r>
              <a:rPr lang="en-US" sz="3000" dirty="0">
                <a:solidFill>
                  <a:srgbClr val="4F81BD"/>
                </a:solidFill>
              </a:rPr>
              <a:t>												</a:t>
            </a:r>
          </a:p>
        </p:txBody>
      </p:sp>
      <p:graphicFrame>
        <p:nvGraphicFramePr>
          <p:cNvPr id="10" name="Chart 9" descr="Line graph showing the number of suicide deaths among North Carolina residents according to NC-VDRS from 2012 to 2021. Significant data points include 1277 in 2012, 1358 in 2019, and 1412 in 2021.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72220880"/>
              </p:ext>
            </p:extLst>
          </p:nvPr>
        </p:nvGraphicFramePr>
        <p:xfrm>
          <a:off x="701040" y="2564809"/>
          <a:ext cx="7444445" cy="4227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0530914"/>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2.xml><?xml version="1.0" encoding="utf-8"?>
<ds:datastoreItem xmlns:ds="http://schemas.openxmlformats.org/officeDocument/2006/customXml" ds:itemID="{5F93D88C-3348-45EB-B075-20445B0EED91}">
  <ds:schemaRefs>
    <ds:schemaRef ds:uri="http://schemas.microsoft.com/office/2006/metadata/properties"/>
    <ds:schemaRef ds:uri="http://schemas.microsoft.com/office/infopath/2007/PartnerControls"/>
    <ds:schemaRef ds:uri="bd78b2e4-9060-4309-b354-463fb93a4269"/>
    <ds:schemaRef ds:uri="ea8af748-1d0b-4554-b403-23c573964229"/>
  </ds:schemaRefs>
</ds:datastoreItem>
</file>

<file path=customXml/itemProps3.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6987</TotalTime>
  <Words>3693</Words>
  <Application>Microsoft Office PowerPoint</Application>
  <PresentationFormat>On-screen Show (4:3)</PresentationFormat>
  <Paragraphs>332</Paragraphs>
  <Slides>42</Slides>
  <Notes>32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Narrow</vt:lpstr>
      <vt:lpstr>Calibri</vt:lpstr>
      <vt:lpstr>Courier New</vt:lpstr>
      <vt:lpstr>Franklin Gothic Demi Cond</vt:lpstr>
      <vt:lpstr>Franklin Gothic Medium</vt:lpstr>
      <vt:lpstr>6_Office Theme</vt:lpstr>
      <vt:lpstr>PowerPoint Presentation</vt:lpstr>
      <vt:lpstr>If you or someone you know needs support now, call or text 988 or chat 988lifeline.org</vt:lpstr>
      <vt:lpstr>Suicide and Self-inflicted Injury Technical Notes</vt:lpstr>
      <vt:lpstr>Overview</vt:lpstr>
      <vt:lpstr>Suicide Death</vt:lpstr>
      <vt:lpstr>PowerPoint Presentation</vt:lpstr>
      <vt:lpstr>PowerPoint Presentation</vt:lpstr>
      <vt:lpstr>PowerPoint Presentation</vt:lpstr>
      <vt:lpstr>4 people a day die from suicide in NC            </vt:lpstr>
      <vt:lpstr>Firearms are the most common weapon used in suicide deaths in NC</vt:lpstr>
      <vt:lpstr>Males, NH White and NH American Indian residents, and adults ages 45-64 experienced the highest rates of suicide death in NC                                                                                   </vt:lpstr>
      <vt:lpstr>Suicide rates increase with age</vt:lpstr>
      <vt:lpstr>Circumstances of Suicide</vt:lpstr>
      <vt:lpstr>More than 1/4 of suicide victims told someone or disclosed their suicidal intent</vt:lpstr>
      <vt:lpstr>Veteran Suicide</vt:lpstr>
      <vt:lpstr>Veterans in North Carolina were 2.5 times more likely to die from suicide than non-veterans</vt:lpstr>
      <vt:lpstr>Veteran suicides were more likely to be firearm-related than non-veteran suicides</vt:lpstr>
      <vt:lpstr>More than 1/4 of veteran suicide victims told someone or disclosed their suicidal intent</vt:lpstr>
      <vt:lpstr>Rural Suicide</vt:lpstr>
      <vt:lpstr>North Carolina has 64 rural counties</vt:lpstr>
      <vt:lpstr>Males, NH White and NH American Indian residents, and adults ages 45-64 experienced the highest rates of suicide death in rural NC counties</vt:lpstr>
      <vt:lpstr>Suicides among rural county residents were more likely to be firearm-related than those of residents in more urban counties</vt:lpstr>
      <vt:lpstr>More than 1/4 of rural suicide victims told someone or disclosed their suicidal intent</vt:lpstr>
      <vt:lpstr>Self-Inflicted Injury/Harm</vt:lpstr>
      <vt:lpstr>Suicide deaths are just the tip of the iceberg</vt:lpstr>
      <vt:lpstr>The number of self-inflicted injury hospitalizations in North Carolina has decreased by 24% since 2016</vt:lpstr>
      <vt:lpstr>Rates of self-inflicted injury hospitalization were highest among females, NH white residents, and children ages 0-18</vt:lpstr>
      <vt:lpstr>Most male and female self-inflicted injury hospitalizations were related to poisonings</vt:lpstr>
      <vt:lpstr>Self-inflicted injury ED visits decreased by 8% from 2019-2020 but have since increased almost 13%</vt:lpstr>
      <vt:lpstr>Rates of self-inflicted injury ED visits were highest among females, Black residents, and children ages 0-18</vt:lpstr>
      <vt:lpstr>Most Male and Female Self-Inflicted Harm ED Visits were related to Poisonings and Cuts/Pierces</vt:lpstr>
      <vt:lpstr>Self-inflicted injury ED visit rates were highest in Anson, Jones, and Mitchell counties</vt:lpstr>
      <vt:lpstr>Self-Inflicted Injury Data Products</vt:lpstr>
      <vt:lpstr>Suicide Attempt Injury Data Products</vt:lpstr>
      <vt:lpstr>NC-FASTER Data Products</vt:lpstr>
      <vt:lpstr>More than 1/7 of NC adults experienced frequent mental distress and 1/5 reported that poor mental or physical health kept them from doing usual activities</vt:lpstr>
      <vt:lpstr>More than 1/4 of NC adults reported feeling socially isolated</vt:lpstr>
      <vt:lpstr>The financial toll of suicide and self-inflicted injury on society is costly</vt:lpstr>
      <vt:lpstr>Where to find resources for suicide and self-inflicted injury prevention?</vt:lpstr>
      <vt:lpstr>Where to find more data on suicide and self-inflicted injury?</vt:lpstr>
      <vt:lpstr>IVPB Data Support now available!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Katherine McDaniel</cp:lastModifiedBy>
  <cp:revision>525</cp:revision>
  <cp:lastPrinted>2017-07-14T22:50:57Z</cp:lastPrinted>
  <dcterms:created xsi:type="dcterms:W3CDTF">2015-07-07T20:02:11Z</dcterms:created>
  <dcterms:modified xsi:type="dcterms:W3CDTF">2024-06-06T17:58:05Z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