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2.xml" ContentType="application/vnd.openxmlformats-officedocument.drawingml.chartshapes+xml"/>
  <Override PartName="/ppt/notesSlides/notesSlide14.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2.xml" ContentType="application/vnd.openxmlformats-officedocument.themeOverride+xml"/>
  <Override PartName="/ppt/notesSlides/notesSlide15.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3.xml" ContentType="application/vnd.openxmlformats-officedocument.themeOverride+xml"/>
  <Override PartName="/ppt/notesSlides/notesSlide16.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4.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5.xml" ContentType="application/vnd.openxmlformats-officedocument.themeOverride+xml"/>
  <Override PartName="/ppt/drawings/drawing3.xml" ContentType="application/vnd.openxmlformats-officedocument.drawingml.chartshape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4.xml" ContentType="application/vnd.openxmlformats-officedocument.drawingml.chartshapes+xml"/>
  <Override PartName="/ppt/notesSlides/notesSlide21.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5.xml" ContentType="application/vnd.openxmlformats-officedocument.drawingml.chartshapes+xml"/>
  <Override PartName="/ppt/notesSlides/notesSlide22.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3.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6.xml" ContentType="application/vnd.openxmlformats-officedocument.themeOverride+xml"/>
  <Override PartName="/ppt/drawings/drawing6.xml" ContentType="application/vnd.openxmlformats-officedocument.drawingml.chartshapes+xml"/>
  <Override PartName="/ppt/notesSlides/notesSlide24.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7.xml" ContentType="application/vnd.openxmlformats-officedocument.themeOverride+xml"/>
  <Override PartName="/ppt/drawings/drawing7.xml" ContentType="application/vnd.openxmlformats-officedocument.drawingml.chartshape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8.xml" ContentType="application/vnd.openxmlformats-officedocument.themeOverride+xml"/>
  <Override PartName="/ppt/drawings/drawing8.xml" ContentType="application/vnd.openxmlformats-officedocument.drawingml.chartshape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9.xml" ContentType="application/vnd.openxmlformats-officedocument.themeOverride+xml"/>
  <Override PartName="/ppt/drawings/drawing9.xml" ContentType="application/vnd.openxmlformats-officedocument.drawingml.chartshapes+xml"/>
  <Override PartName="/ppt/notesSlides/notesSlide29.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drawings/drawing10.xml" ContentType="application/vnd.openxmlformats-officedocument.drawingml.chartshapes+xml"/>
  <Override PartName="/ppt/notesSlides/notesSlide30.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10.xml" ContentType="application/vnd.openxmlformats-officedocument.themeOverride+xml"/>
  <Override PartName="/ppt/drawings/drawing11.xml" ContentType="application/vnd.openxmlformats-officedocument.drawingml.chartshapes+xml"/>
  <Override PartName="/ppt/notesSlides/notesSlide31.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11.xml" ContentType="application/vnd.openxmlformats-officedocument.themeOverride+xml"/>
  <Override PartName="/ppt/drawings/drawing12.xml" ContentType="application/vnd.openxmlformats-officedocument.drawingml.chartshapes+xml"/>
  <Override PartName="/ppt/notesSlides/notesSlide32.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12.xml" ContentType="application/vnd.openxmlformats-officedocument.themeOverride+xml"/>
  <Override PartName="/ppt/notesSlides/notesSlide3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Lst>
  <p:notesMasterIdLst>
    <p:notesMasterId r:id="rId40"/>
  </p:notesMasterIdLst>
  <p:handoutMasterIdLst>
    <p:handoutMasterId r:id="rId41"/>
  </p:handoutMasterIdLst>
  <p:sldIdLst>
    <p:sldId id="333" r:id="rId5"/>
    <p:sldId id="505" r:id="rId6"/>
    <p:sldId id="506" r:id="rId7"/>
    <p:sldId id="523" r:id="rId8"/>
    <p:sldId id="524" r:id="rId9"/>
    <p:sldId id="525" r:id="rId10"/>
    <p:sldId id="526" r:id="rId11"/>
    <p:sldId id="530" r:id="rId12"/>
    <p:sldId id="431" r:id="rId13"/>
    <p:sldId id="496" r:id="rId14"/>
    <p:sldId id="511" r:id="rId15"/>
    <p:sldId id="541" r:id="rId16"/>
    <p:sldId id="437" r:id="rId17"/>
    <p:sldId id="537" r:id="rId18"/>
    <p:sldId id="535" r:id="rId19"/>
    <p:sldId id="536" r:id="rId20"/>
    <p:sldId id="508" r:id="rId21"/>
    <p:sldId id="545" r:id="rId22"/>
    <p:sldId id="542" r:id="rId23"/>
    <p:sldId id="513" r:id="rId24"/>
    <p:sldId id="514" r:id="rId25"/>
    <p:sldId id="531" r:id="rId26"/>
    <p:sldId id="441" r:id="rId27"/>
    <p:sldId id="512" r:id="rId28"/>
    <p:sldId id="507" r:id="rId29"/>
    <p:sldId id="520" r:id="rId30"/>
    <p:sldId id="543" r:id="rId31"/>
    <p:sldId id="518" r:id="rId32"/>
    <p:sldId id="519" r:id="rId33"/>
    <p:sldId id="516" r:id="rId34"/>
    <p:sldId id="517" r:id="rId35"/>
    <p:sldId id="544" r:id="rId36"/>
    <p:sldId id="504" r:id="rId37"/>
    <p:sldId id="528" r:id="rId38"/>
    <p:sldId id="485" r:id="rId3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F8B0031-A185-C138-D660-B95BB2308298}" name="Jones, Jim" initials="JJ" userId="S::Jim.Jones@dhhs.nc.gov::caa01b78-bb3f-4558-94c1-0e5d910d451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erche, Julia K" initials="LJK" lastIdx="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7E32"/>
    <a:srgbClr val="643275"/>
    <a:srgbClr val="003B70"/>
    <a:srgbClr val="5C93D5"/>
    <a:srgbClr val="7CA3DD"/>
    <a:srgbClr val="568AA4"/>
    <a:srgbClr val="94B6C7"/>
    <a:srgbClr val="E9F0F3"/>
    <a:srgbClr val="DBE7EC"/>
    <a:srgbClr val="CEDD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21" autoAdjust="0"/>
    <p:restoredTop sz="79559" autoAdjust="0"/>
  </p:normalViewPr>
  <p:slideViewPr>
    <p:cSldViewPr snapToGrid="0">
      <p:cViewPr varScale="1">
        <p:scale>
          <a:sx n="97" d="100"/>
          <a:sy n="97" d="100"/>
        </p:scale>
        <p:origin x="2448" y="82"/>
      </p:cViewPr>
      <p:guideLst>
        <p:guide orient="horz" pos="2160"/>
        <p:guide pos="2880"/>
      </p:guideLst>
    </p:cSldViewPr>
  </p:slideViewPr>
  <p:notesTextViewPr>
    <p:cViewPr>
      <p:scale>
        <a:sx n="1" d="1"/>
        <a:sy n="1" d="1"/>
      </p:scale>
      <p:origin x="0" y="0"/>
    </p:cViewPr>
  </p:notesTextViewPr>
  <p:sorterViewPr>
    <p:cViewPr>
      <p:scale>
        <a:sx n="110" d="100"/>
        <a:sy n="110" d="100"/>
      </p:scale>
      <p:origin x="0" y="0"/>
    </p:cViewPr>
  </p:sorterViewPr>
  <p:notesViewPr>
    <p:cSldViewPr snapToGrid="0">
      <p:cViewPr varScale="1">
        <p:scale>
          <a:sx n="69" d="100"/>
          <a:sy n="69" d="100"/>
        </p:scale>
        <p:origin x="3234" y="5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47"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0.xml"/><Relationship Id="rId1" Type="http://schemas.microsoft.com/office/2011/relationships/chartStyle" Target="style10.xml"/><Relationship Id="rId5" Type="http://schemas.openxmlformats.org/officeDocument/2006/relationships/chartUserShapes" Target="../drawings/drawing3.xml"/><Relationship Id="rId4" Type="http://schemas.openxmlformats.org/officeDocument/2006/relationships/oleObject" Target="NULL" TargetMode="External"/></Relationships>
</file>

<file path=ppt/charts/_rels/chart1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4.xml"/></Relationships>
</file>

<file path=ppt/charts/_rels/chart1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5.xml"/></Relationships>
</file>

<file path=ppt/charts/_rels/chart1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4.xml"/><Relationship Id="rId1" Type="http://schemas.microsoft.com/office/2011/relationships/chartStyle" Target="style14.xml"/><Relationship Id="rId5" Type="http://schemas.openxmlformats.org/officeDocument/2006/relationships/chartUserShapes" Target="../drawings/drawing6.xml"/><Relationship Id="rId4" Type="http://schemas.openxmlformats.org/officeDocument/2006/relationships/package" Target="../embeddings/Microsoft_Excel_Worksheet4.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5.xml"/><Relationship Id="rId1" Type="http://schemas.microsoft.com/office/2011/relationships/chartStyle" Target="style15.xml"/><Relationship Id="rId5" Type="http://schemas.openxmlformats.org/officeDocument/2006/relationships/chartUserShapes" Target="../drawings/drawing7.xml"/><Relationship Id="rId4" Type="http://schemas.openxmlformats.org/officeDocument/2006/relationships/oleObject" Target="NULL" TargetMode="Externa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6.xml"/><Relationship Id="rId1" Type="http://schemas.microsoft.com/office/2011/relationships/chartStyle" Target="style16.xml"/><Relationship Id="rId5" Type="http://schemas.openxmlformats.org/officeDocument/2006/relationships/chartUserShapes" Target="../drawings/drawing8.xml"/><Relationship Id="rId4" Type="http://schemas.openxmlformats.org/officeDocument/2006/relationships/oleObject" Target="NULL" TargetMode="External"/></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7.xml"/><Relationship Id="rId1" Type="http://schemas.microsoft.com/office/2011/relationships/chartStyle" Target="style17.xml"/><Relationship Id="rId5" Type="http://schemas.openxmlformats.org/officeDocument/2006/relationships/chartUserShapes" Target="../drawings/drawing9.xml"/><Relationship Id="rId4" Type="http://schemas.openxmlformats.org/officeDocument/2006/relationships/package" Target="../embeddings/Microsoft_Excel_Worksheet5.xlsx"/></Relationships>
</file>

<file path=ppt/charts/_rels/chart18.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chartUserShapes" Target="../drawings/drawing10.xm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9.xml"/><Relationship Id="rId1" Type="http://schemas.microsoft.com/office/2011/relationships/chartStyle" Target="style19.xml"/><Relationship Id="rId5" Type="http://schemas.openxmlformats.org/officeDocument/2006/relationships/chartUserShapes" Target="../drawings/drawing11.xml"/><Relationship Id="rId4" Type="http://schemas.openxmlformats.org/officeDocument/2006/relationships/package" Target="../embeddings/Microsoft_Excel_Worksheet6.xlsx"/></Relationships>
</file>

<file path=ppt/charts/_rels/chart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20.xml"/><Relationship Id="rId1" Type="http://schemas.microsoft.com/office/2011/relationships/chartStyle" Target="style20.xml"/><Relationship Id="rId5" Type="http://schemas.openxmlformats.org/officeDocument/2006/relationships/chartUserShapes" Target="../drawings/drawing12.xml"/><Relationship Id="rId4" Type="http://schemas.openxmlformats.org/officeDocument/2006/relationships/package" Target="../embeddings/Microsoft_Excel_Worksheet7.xlsx"/></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package" Target="../embeddings/Microsoft_Excel_Worksheet8.xlsx"/></Relationships>
</file>

<file path=ppt/charts/_rels/chart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5.xml"/><Relationship Id="rId1" Type="http://schemas.microsoft.com/office/2011/relationships/chartStyle" Target="style5.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_rels/chart6.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2.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1.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2.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171802604292315"/>
          <c:y val="3.5999476371252781E-2"/>
          <c:w val="0.71436034602974297"/>
          <c:h val="0.92800104725749444"/>
        </c:manualLayout>
      </c:layout>
      <c:barChart>
        <c:barDir val="bar"/>
        <c:grouping val="clustered"/>
        <c:varyColors val="0"/>
        <c:ser>
          <c:idx val="0"/>
          <c:order val="0"/>
          <c:tx>
            <c:strRef>
              <c:f>'Background Slide1_2'!$A$158</c:f>
              <c:strCache>
                <c:ptCount val="1"/>
                <c:pt idx="0">
                  <c:v>Older adults (65+) by race</c:v>
                </c:pt>
              </c:strCache>
            </c:strRef>
          </c:tx>
          <c:spPr>
            <a:solidFill>
              <a:schemeClr val="accent3"/>
            </a:solidFill>
            <a:ln>
              <a:noFill/>
            </a:ln>
            <a:effectLst/>
          </c:spPr>
          <c:invertIfNegative val="0"/>
          <c:dPt>
            <c:idx val="0"/>
            <c:invertIfNegative val="0"/>
            <c:bubble3D val="0"/>
            <c:spPr>
              <a:solidFill>
                <a:srgbClr val="17375E"/>
              </a:solidFill>
              <a:ln>
                <a:noFill/>
              </a:ln>
              <a:effectLst/>
            </c:spPr>
            <c:extLst>
              <c:ext xmlns:c16="http://schemas.microsoft.com/office/drawing/2014/chart" uri="{C3380CC4-5D6E-409C-BE32-E72D297353CC}">
                <c16:uniqueId val="{00000001-2559-440B-A369-EA8132282EC9}"/>
              </c:ext>
            </c:extLst>
          </c:dPt>
          <c:dPt>
            <c:idx val="1"/>
            <c:invertIfNegative val="0"/>
            <c:bubble3D val="0"/>
            <c:spPr>
              <a:solidFill>
                <a:schemeClr val="bg1">
                  <a:lumMod val="65000"/>
                </a:schemeClr>
              </a:solidFill>
              <a:ln>
                <a:noFill/>
              </a:ln>
              <a:effectLst/>
            </c:spPr>
            <c:extLst>
              <c:ext xmlns:c16="http://schemas.microsoft.com/office/drawing/2014/chart" uri="{C3380CC4-5D6E-409C-BE32-E72D297353CC}">
                <c16:uniqueId val="{00000003-2559-440B-A369-EA8132282EC9}"/>
              </c:ext>
            </c:extLst>
          </c:dPt>
          <c:dPt>
            <c:idx val="2"/>
            <c:invertIfNegative val="0"/>
            <c:bubble3D val="0"/>
            <c:spPr>
              <a:solidFill>
                <a:schemeClr val="bg1">
                  <a:lumMod val="65000"/>
                </a:schemeClr>
              </a:solidFill>
              <a:ln>
                <a:noFill/>
              </a:ln>
              <a:effectLst/>
            </c:spPr>
            <c:extLst>
              <c:ext xmlns:c16="http://schemas.microsoft.com/office/drawing/2014/chart" uri="{C3380CC4-5D6E-409C-BE32-E72D297353CC}">
                <c16:uniqueId val="{00000004-2559-440B-A369-EA8132282EC9}"/>
              </c:ext>
            </c:extLst>
          </c:dPt>
          <c:dPt>
            <c:idx val="3"/>
            <c:invertIfNegative val="0"/>
            <c:bubble3D val="0"/>
            <c:spPr>
              <a:solidFill>
                <a:schemeClr val="bg1">
                  <a:lumMod val="65000"/>
                </a:schemeClr>
              </a:solidFill>
              <a:ln>
                <a:noFill/>
              </a:ln>
              <a:effectLst/>
            </c:spPr>
            <c:extLst>
              <c:ext xmlns:c16="http://schemas.microsoft.com/office/drawing/2014/chart" uri="{C3380CC4-5D6E-409C-BE32-E72D297353CC}">
                <c16:uniqueId val="{00000005-2559-440B-A369-EA8132282EC9}"/>
              </c:ext>
            </c:extLst>
          </c:dPt>
          <c:dPt>
            <c:idx val="4"/>
            <c:invertIfNegative val="0"/>
            <c:bubble3D val="0"/>
            <c:spPr>
              <a:solidFill>
                <a:schemeClr val="bg1">
                  <a:lumMod val="65000"/>
                </a:schemeClr>
              </a:solidFill>
              <a:ln>
                <a:noFill/>
              </a:ln>
              <a:effectLst/>
            </c:spPr>
            <c:extLst>
              <c:ext xmlns:c16="http://schemas.microsoft.com/office/drawing/2014/chart" uri="{C3380CC4-5D6E-409C-BE32-E72D297353CC}">
                <c16:uniqueId val="{00000006-2559-440B-A369-EA8132282EC9}"/>
              </c:ext>
            </c:extLst>
          </c:dPt>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Sheet1!$B$68:$B$72</c:f>
              <c:strCache>
                <c:ptCount val="5"/>
                <c:pt idx="0">
                  <c:v>White NH</c:v>
                </c:pt>
                <c:pt idx="1">
                  <c:v>Black NH</c:v>
                </c:pt>
                <c:pt idx="2">
                  <c:v>American Indian/
Alaskan Native NH</c:v>
                </c:pt>
                <c:pt idx="3">
                  <c:v>Asian NH</c:v>
                </c:pt>
                <c:pt idx="4">
                  <c:v>Hispanic </c:v>
                </c:pt>
              </c:strCache>
            </c:strRef>
          </c:cat>
          <c:val>
            <c:numRef>
              <c:f>Sheet1!$D$68:$D$72</c:f>
              <c:numCache>
                <c:formatCode>0</c:formatCode>
                <c:ptCount val="5"/>
                <c:pt idx="0">
                  <c:v>75.893966378637757</c:v>
                </c:pt>
                <c:pt idx="1">
                  <c:v>17.366408713909276</c:v>
                </c:pt>
                <c:pt idx="2">
                  <c:v>0.96154601886623403</c:v>
                </c:pt>
                <c:pt idx="3">
                  <c:v>1.8655596128665137</c:v>
                </c:pt>
                <c:pt idx="4">
                  <c:v>3.1959838385235653</c:v>
                </c:pt>
              </c:numCache>
            </c:numRef>
          </c:val>
          <c:extLst>
            <c:ext xmlns:c16="http://schemas.microsoft.com/office/drawing/2014/chart" uri="{C3380CC4-5D6E-409C-BE32-E72D297353CC}">
              <c16:uniqueId val="{00000002-2559-440B-A369-EA8132282EC9}"/>
            </c:ext>
          </c:extLst>
        </c:ser>
        <c:dLbls>
          <c:dLblPos val="outEnd"/>
          <c:showLegendKey val="0"/>
          <c:showVal val="1"/>
          <c:showCatName val="0"/>
          <c:showSerName val="0"/>
          <c:showPercent val="0"/>
          <c:showBubbleSize val="0"/>
        </c:dLbls>
        <c:gapWidth val="35"/>
        <c:axId val="543626536"/>
        <c:axId val="543624896"/>
      </c:barChart>
      <c:catAx>
        <c:axId val="543626536"/>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2000" b="0" i="0" u="none" strike="noStrike" kern="1200" baseline="0">
                <a:solidFill>
                  <a:schemeClr val="tx1"/>
                </a:solidFill>
                <a:latin typeface="Franklin Gothic Demi Cond" panose="020B0706030402020204" pitchFamily="34" charset="0"/>
                <a:ea typeface="+mn-ea"/>
                <a:cs typeface="+mn-cs"/>
              </a:defRPr>
            </a:pPr>
            <a:endParaRPr lang="en-US"/>
          </a:p>
        </c:txPr>
        <c:crossAx val="543624896"/>
        <c:crosses val="autoZero"/>
        <c:auto val="1"/>
        <c:lblAlgn val="ctr"/>
        <c:lblOffset val="100"/>
        <c:noMultiLvlLbl val="0"/>
      </c:catAx>
      <c:valAx>
        <c:axId val="543624896"/>
        <c:scaling>
          <c:orientation val="minMax"/>
        </c:scaling>
        <c:delete val="1"/>
        <c:axPos val="t"/>
        <c:numFmt formatCode="0" sourceLinked="1"/>
        <c:majorTickMark val="out"/>
        <c:minorTickMark val="none"/>
        <c:tickLblPos val="nextTo"/>
        <c:crossAx val="5436265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b="0">
          <a:solidFill>
            <a:schemeClr val="tx1"/>
          </a:solidFill>
          <a:latin typeface="Franklin Gothic Demi Cond" panose="020B070603040202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0.11820036677467451"/>
          <c:y val="0.13710190574004336"/>
          <c:w val="0.86652603982525256"/>
          <c:h val="0.76048984738526482"/>
        </c:manualLayout>
      </c:layout>
      <c:lineChart>
        <c:grouping val="standard"/>
        <c:varyColors val="0"/>
        <c:ser>
          <c:idx val="0"/>
          <c:order val="0"/>
          <c:spPr>
            <a:ln w="50800" cap="rnd">
              <a:solidFill>
                <a:srgbClr val="7F9E3F"/>
              </a:solidFill>
              <a:round/>
            </a:ln>
            <a:effectLst/>
          </c:spPr>
          <c:marker>
            <c:symbol val="circle"/>
            <c:size val="10"/>
            <c:spPr>
              <a:solidFill>
                <a:srgbClr val="7F9E3F"/>
              </a:solidFill>
              <a:ln w="9525">
                <a:solidFill>
                  <a:srgbClr val="7F9E3F"/>
                </a:solidFill>
              </a:ln>
              <a:effectLst/>
            </c:spPr>
          </c:marker>
          <c:dPt>
            <c:idx val="1"/>
            <c:marker>
              <c:symbol val="circle"/>
              <c:size val="10"/>
              <c:spPr>
                <a:solidFill>
                  <a:srgbClr val="7F9E3F"/>
                </a:solidFill>
                <a:ln w="9525">
                  <a:solidFill>
                    <a:srgbClr val="7F9E3F"/>
                  </a:solidFill>
                </a:ln>
                <a:effectLst/>
              </c:spPr>
            </c:marker>
            <c:bubble3D val="0"/>
            <c:spPr>
              <a:ln w="50800" cap="rnd">
                <a:solidFill>
                  <a:srgbClr val="7F9E3F"/>
                </a:solidFill>
                <a:round/>
              </a:ln>
              <a:effectLst/>
            </c:spPr>
            <c:extLst>
              <c:ext xmlns:c16="http://schemas.microsoft.com/office/drawing/2014/chart" uri="{C3380CC4-5D6E-409C-BE32-E72D297353CC}">
                <c16:uniqueId val="{00000001-8DA4-4A58-927B-E8A3740573A2}"/>
              </c:ext>
            </c:extLst>
          </c:dPt>
          <c:dPt>
            <c:idx val="2"/>
            <c:marker>
              <c:symbol val="circle"/>
              <c:size val="10"/>
              <c:spPr>
                <a:solidFill>
                  <a:srgbClr val="7F9E3F"/>
                </a:solidFill>
                <a:ln w="9525">
                  <a:solidFill>
                    <a:srgbClr val="7F9E3F"/>
                  </a:solidFill>
                </a:ln>
                <a:effectLst/>
              </c:spPr>
            </c:marker>
            <c:bubble3D val="0"/>
            <c:spPr>
              <a:ln w="50800" cap="rnd">
                <a:solidFill>
                  <a:srgbClr val="7F9E3F"/>
                </a:solidFill>
                <a:round/>
              </a:ln>
              <a:effectLst/>
            </c:spPr>
            <c:extLst>
              <c:ext xmlns:c16="http://schemas.microsoft.com/office/drawing/2014/chart" uri="{C3380CC4-5D6E-409C-BE32-E72D297353CC}">
                <c16:uniqueId val="{00000003-8DA4-4A58-927B-E8A3740573A2}"/>
              </c:ext>
            </c:extLst>
          </c:dPt>
          <c:dPt>
            <c:idx val="3"/>
            <c:marker>
              <c:symbol val="circle"/>
              <c:size val="10"/>
              <c:spPr>
                <a:solidFill>
                  <a:srgbClr val="7F9E3F"/>
                </a:solidFill>
                <a:ln w="9525">
                  <a:solidFill>
                    <a:srgbClr val="7F9E3F"/>
                  </a:solidFill>
                </a:ln>
                <a:effectLst/>
              </c:spPr>
            </c:marker>
            <c:bubble3D val="0"/>
            <c:spPr>
              <a:ln w="50800" cap="rnd">
                <a:solidFill>
                  <a:srgbClr val="7F9E3F"/>
                </a:solidFill>
                <a:round/>
              </a:ln>
              <a:effectLst/>
            </c:spPr>
            <c:extLst>
              <c:ext xmlns:c16="http://schemas.microsoft.com/office/drawing/2014/chart" uri="{C3380CC4-5D6E-409C-BE32-E72D297353CC}">
                <c16:uniqueId val="{00000005-8DA4-4A58-927B-E8A3740573A2}"/>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rgbClr val="7F9E3F"/>
                    </a:solidFill>
                    <a:latin typeface="Franklin Gothic Demi Cond" panose="020B0706030402020204" pitchFamily="34" charset="0"/>
                    <a:ea typeface="+mn-ea"/>
                    <a:cs typeface="Calibri" panose="020F050202020403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Trends!$B$25:$B$29</c:f>
              <c:strCache>
                <c:ptCount val="5"/>
                <c:pt idx="0">
                  <c:v>2019</c:v>
                </c:pt>
                <c:pt idx="1">
                  <c:v>2020</c:v>
                </c:pt>
                <c:pt idx="2">
                  <c:v>2021</c:v>
                </c:pt>
                <c:pt idx="3">
                  <c:v>2022</c:v>
                </c:pt>
                <c:pt idx="4">
                  <c:v>2023</c:v>
                </c:pt>
              </c:strCache>
            </c:strRef>
          </c:cat>
          <c:val>
            <c:numRef>
              <c:f>Trends!$C$25:$C$29</c:f>
              <c:numCache>
                <c:formatCode>#,##0</c:formatCode>
                <c:ptCount val="5"/>
                <c:pt idx="0">
                  <c:v>7264</c:v>
                </c:pt>
                <c:pt idx="1">
                  <c:v>7233</c:v>
                </c:pt>
                <c:pt idx="2">
                  <c:v>7552</c:v>
                </c:pt>
                <c:pt idx="3">
                  <c:v>7251</c:v>
                </c:pt>
                <c:pt idx="4">
                  <c:v>7665</c:v>
                </c:pt>
              </c:numCache>
            </c:numRef>
          </c:val>
          <c:smooth val="0"/>
          <c:extLst>
            <c:ext xmlns:c16="http://schemas.microsoft.com/office/drawing/2014/chart" uri="{C3380CC4-5D6E-409C-BE32-E72D297353CC}">
              <c16:uniqueId val="{00000006-8DA4-4A58-927B-E8A3740573A2}"/>
            </c:ext>
          </c:extLst>
        </c:ser>
        <c:dLbls>
          <c:dLblPos val="t"/>
          <c:showLegendKey val="0"/>
          <c:showVal val="1"/>
          <c:showCatName val="0"/>
          <c:showSerName val="0"/>
          <c:showPercent val="0"/>
          <c:showBubbleSize val="0"/>
        </c:dLbls>
        <c:marker val="1"/>
        <c:smooth val="0"/>
        <c:axId val="485496536"/>
        <c:axId val="485503752"/>
      </c:lineChart>
      <c:catAx>
        <c:axId val="485496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Franklin Gothic Demi Cond" panose="020B0706030402020204" pitchFamily="34" charset="0"/>
                <a:ea typeface="+mn-ea"/>
                <a:cs typeface="Calibri" panose="020F0502020204030204" pitchFamily="34" charset="0"/>
              </a:defRPr>
            </a:pPr>
            <a:endParaRPr lang="en-US"/>
          </a:p>
        </c:txPr>
        <c:crossAx val="485503752"/>
        <c:crosses val="autoZero"/>
        <c:auto val="1"/>
        <c:lblAlgn val="ctr"/>
        <c:lblOffset val="100"/>
        <c:noMultiLvlLbl val="0"/>
      </c:catAx>
      <c:valAx>
        <c:axId val="485503752"/>
        <c:scaling>
          <c:orientation val="minMax"/>
          <c:min val="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Franklin Gothic Demi Cond" panose="020B0706030402020204" pitchFamily="34" charset="0"/>
                <a:ea typeface="+mn-ea"/>
                <a:cs typeface="Calibri" panose="020F0502020204030204" pitchFamily="34" charset="0"/>
              </a:defRPr>
            </a:pPr>
            <a:endParaRPr lang="en-US"/>
          </a:p>
        </c:txPr>
        <c:crossAx val="485496536"/>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sz="1600">
          <a:solidFill>
            <a:schemeClr val="tx1"/>
          </a:solidFill>
          <a:latin typeface="Franklin Gothic Demi Cond" panose="020B0706030402020204" pitchFamily="34" charset="0"/>
          <a:cs typeface="Calibri" panose="020F0502020204030204" pitchFamily="34" charset="0"/>
        </a:defRPr>
      </a:pPr>
      <a:endParaRPr lang="en-US"/>
    </a:p>
  </c:txPr>
  <c:externalData r:id="rId4">
    <c:autoUpdate val="0"/>
  </c:externalData>
  <c:userShapes r:id="rId5"/>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011280614525683E-2"/>
          <c:y val="0.13196757894250005"/>
          <c:w val="0.89177138352823715"/>
          <c:h val="0.72093864979206368"/>
        </c:manualLayout>
      </c:layout>
      <c:barChart>
        <c:barDir val="col"/>
        <c:grouping val="clustered"/>
        <c:varyColors val="0"/>
        <c:ser>
          <c:idx val="0"/>
          <c:order val="0"/>
          <c:spPr>
            <a:solidFill>
              <a:schemeClr val="bg1">
                <a:lumMod val="75000"/>
              </a:schemeClr>
            </a:solidFill>
            <a:ln>
              <a:noFill/>
            </a:ln>
            <a:effectLst/>
          </c:spPr>
          <c:invertIfNegative val="0"/>
          <c:dPt>
            <c:idx val="0"/>
            <c:invertIfNegative val="0"/>
            <c:bubble3D val="0"/>
            <c:spPr>
              <a:solidFill>
                <a:schemeClr val="bg1">
                  <a:lumMod val="75000"/>
                </a:schemeClr>
              </a:solidFill>
              <a:ln>
                <a:noFill/>
              </a:ln>
              <a:effectLst/>
            </c:spPr>
            <c:extLst>
              <c:ext xmlns:c16="http://schemas.microsoft.com/office/drawing/2014/chart" uri="{C3380CC4-5D6E-409C-BE32-E72D297353CC}">
                <c16:uniqueId val="{00000001-684D-4F2E-A12C-A58A509F2A60}"/>
              </c:ext>
            </c:extLst>
          </c:dPt>
          <c:dPt>
            <c:idx val="1"/>
            <c:invertIfNegative val="0"/>
            <c:bubble3D val="0"/>
            <c:spPr>
              <a:solidFill>
                <a:srgbClr val="7F9E3F"/>
              </a:solidFill>
              <a:ln>
                <a:noFill/>
              </a:ln>
              <a:effectLst/>
            </c:spPr>
            <c:extLst>
              <c:ext xmlns:c16="http://schemas.microsoft.com/office/drawing/2014/chart" uri="{C3380CC4-5D6E-409C-BE32-E72D297353CC}">
                <c16:uniqueId val="{00000003-684D-4F2E-A12C-A58A509F2A60}"/>
              </c:ext>
            </c:extLst>
          </c:dPt>
          <c:dPt>
            <c:idx val="7"/>
            <c:invertIfNegative val="0"/>
            <c:bubble3D val="0"/>
            <c:spPr>
              <a:solidFill>
                <a:srgbClr val="7F9E3F"/>
              </a:solidFill>
              <a:ln>
                <a:noFill/>
              </a:ln>
              <a:effectLst/>
            </c:spPr>
            <c:extLst>
              <c:ext xmlns:c16="http://schemas.microsoft.com/office/drawing/2014/chart" uri="{C3380CC4-5D6E-409C-BE32-E72D297353CC}">
                <c16:uniqueId val="{00000005-684D-4F2E-A12C-A58A509F2A60}"/>
              </c:ext>
            </c:extLst>
          </c:dPt>
          <c:dLbls>
            <c:numFmt formatCode="#,##0" sourceLinked="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'Hosp Dem Figures'!$B$46:$B$54</c:f>
              <c:strCache>
                <c:ptCount val="9"/>
                <c:pt idx="0">
                  <c:v>Female</c:v>
                </c:pt>
                <c:pt idx="1">
                  <c:v>Male</c:v>
                </c:pt>
                <c:pt idx="3">
                  <c:v>AI/AN
NH</c:v>
                </c:pt>
                <c:pt idx="4">
                  <c:v>Asian
NH</c:v>
                </c:pt>
                <c:pt idx="5">
                  <c:v>Black
NH</c:v>
                </c:pt>
                <c:pt idx="6">
                  <c:v>Hispanic</c:v>
                </c:pt>
                <c:pt idx="7">
                  <c:v>White 
NH</c:v>
                </c:pt>
                <c:pt idx="8">
                  <c:v>Other
NH</c:v>
                </c:pt>
              </c:strCache>
            </c:strRef>
          </c:cat>
          <c:val>
            <c:numRef>
              <c:f>'Hosp Dem Figures'!$C$46:$C$54</c:f>
              <c:numCache>
                <c:formatCode>#,##0</c:formatCode>
                <c:ptCount val="9"/>
                <c:pt idx="0">
                  <c:v>3011</c:v>
                </c:pt>
                <c:pt idx="1">
                  <c:v>4652</c:v>
                </c:pt>
                <c:pt idx="3">
                  <c:v>89</c:v>
                </c:pt>
                <c:pt idx="4">
                  <c:v>109</c:v>
                </c:pt>
                <c:pt idx="5">
                  <c:v>1428</c:v>
                </c:pt>
                <c:pt idx="6">
                  <c:v>502</c:v>
                </c:pt>
                <c:pt idx="7">
                  <c:v>5181</c:v>
                </c:pt>
                <c:pt idx="8">
                  <c:v>162</c:v>
                </c:pt>
              </c:numCache>
            </c:numRef>
          </c:val>
          <c:extLst>
            <c:ext xmlns:c16="http://schemas.microsoft.com/office/drawing/2014/chart" uri="{C3380CC4-5D6E-409C-BE32-E72D297353CC}">
              <c16:uniqueId val="{00000006-684D-4F2E-A12C-A58A509F2A60}"/>
            </c:ext>
          </c:extLst>
        </c:ser>
        <c:dLbls>
          <c:showLegendKey val="0"/>
          <c:showVal val="0"/>
          <c:showCatName val="0"/>
          <c:showSerName val="0"/>
          <c:showPercent val="0"/>
          <c:showBubbleSize val="0"/>
        </c:dLbls>
        <c:gapWidth val="35"/>
        <c:overlap val="-27"/>
        <c:axId val="844182936"/>
        <c:axId val="844183264"/>
      </c:barChart>
      <c:catAx>
        <c:axId val="844182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844183264"/>
        <c:crosses val="autoZero"/>
        <c:auto val="1"/>
        <c:lblAlgn val="ctr"/>
        <c:lblOffset val="100"/>
        <c:tickLblSkip val="1"/>
        <c:noMultiLvlLbl val="0"/>
      </c:catAx>
      <c:valAx>
        <c:axId val="844183264"/>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84418293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400">
          <a:solidFill>
            <a:sysClr val="windowText" lastClr="000000"/>
          </a:solidFill>
          <a:latin typeface="Franklin Gothic Demi Cond" panose="020B0706030402020204" pitchFamily="34" charset="0"/>
        </a:defRPr>
      </a:pPr>
      <a:endParaRPr lang="en-US"/>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259358449854646E-2"/>
          <c:y val="0.12022014869286712"/>
          <c:w val="0.891096278085728"/>
          <c:h val="0.73354423208112207"/>
        </c:manualLayout>
      </c:layout>
      <c:barChart>
        <c:barDir val="col"/>
        <c:grouping val="clustered"/>
        <c:varyColors val="0"/>
        <c:ser>
          <c:idx val="0"/>
          <c:order val="0"/>
          <c:spPr>
            <a:solidFill>
              <a:schemeClr val="bg1">
                <a:lumMod val="75000"/>
              </a:schemeClr>
            </a:solidFill>
            <a:ln>
              <a:noFill/>
            </a:ln>
            <a:effectLst/>
          </c:spPr>
          <c:invertIfNegative val="0"/>
          <c:dPt>
            <c:idx val="0"/>
            <c:invertIfNegative val="0"/>
            <c:bubble3D val="0"/>
            <c:spPr>
              <a:solidFill>
                <a:schemeClr val="bg1">
                  <a:lumMod val="75000"/>
                </a:schemeClr>
              </a:solidFill>
              <a:ln>
                <a:noFill/>
              </a:ln>
              <a:effectLst/>
            </c:spPr>
            <c:extLst>
              <c:ext xmlns:c16="http://schemas.microsoft.com/office/drawing/2014/chart" uri="{C3380CC4-5D6E-409C-BE32-E72D297353CC}">
                <c16:uniqueId val="{00000001-3444-4EEE-8BED-F556B918D9E7}"/>
              </c:ext>
            </c:extLst>
          </c:dPt>
          <c:dPt>
            <c:idx val="1"/>
            <c:invertIfNegative val="0"/>
            <c:bubble3D val="0"/>
            <c:spPr>
              <a:solidFill>
                <a:srgbClr val="7F9E3F"/>
              </a:solidFill>
              <a:ln>
                <a:noFill/>
              </a:ln>
              <a:effectLst/>
            </c:spPr>
            <c:extLst>
              <c:ext xmlns:c16="http://schemas.microsoft.com/office/drawing/2014/chart" uri="{C3380CC4-5D6E-409C-BE32-E72D297353CC}">
                <c16:uniqueId val="{00000003-3444-4EEE-8BED-F556B918D9E7}"/>
              </c:ext>
            </c:extLst>
          </c:dPt>
          <c:dPt>
            <c:idx val="3"/>
            <c:invertIfNegative val="0"/>
            <c:bubble3D val="0"/>
            <c:spPr>
              <a:solidFill>
                <a:srgbClr val="7F9E3F"/>
              </a:solidFill>
              <a:ln>
                <a:noFill/>
              </a:ln>
              <a:effectLst/>
            </c:spPr>
            <c:extLst>
              <c:ext xmlns:c16="http://schemas.microsoft.com/office/drawing/2014/chart" uri="{C3380CC4-5D6E-409C-BE32-E72D297353CC}">
                <c16:uniqueId val="{00000005-3444-4EEE-8BED-F556B918D9E7}"/>
              </c:ext>
            </c:extLst>
          </c:dPt>
          <c:dPt>
            <c:idx val="7"/>
            <c:invertIfNegative val="0"/>
            <c:bubble3D val="0"/>
            <c:spPr>
              <a:solidFill>
                <a:schemeClr val="bg1">
                  <a:lumMod val="75000"/>
                </a:schemeClr>
              </a:solidFill>
              <a:ln>
                <a:noFill/>
              </a:ln>
              <a:effectLst/>
            </c:spPr>
            <c:extLst>
              <c:ext xmlns:c16="http://schemas.microsoft.com/office/drawing/2014/chart" uri="{C3380CC4-5D6E-409C-BE32-E72D297353CC}">
                <c16:uniqueId val="{00000007-3444-4EEE-8BED-F556B918D9E7}"/>
              </c:ext>
            </c:extLst>
          </c:dPt>
          <c:dLbls>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'Hosp Dem Figures'!$B$46:$B$53</c:f>
              <c:strCache>
                <c:ptCount val="8"/>
                <c:pt idx="0">
                  <c:v>Female</c:v>
                </c:pt>
                <c:pt idx="1">
                  <c:v>Male</c:v>
                </c:pt>
                <c:pt idx="3">
                  <c:v>AI/AN
NH</c:v>
                </c:pt>
                <c:pt idx="4">
                  <c:v>Asian
NH</c:v>
                </c:pt>
                <c:pt idx="5">
                  <c:v>Black
NH</c:v>
                </c:pt>
                <c:pt idx="6">
                  <c:v>Hispanic</c:v>
                </c:pt>
                <c:pt idx="7">
                  <c:v>White 
NH</c:v>
                </c:pt>
              </c:strCache>
            </c:strRef>
          </c:cat>
          <c:val>
            <c:numRef>
              <c:f>'Hosp Dem Figures'!$D$46:$D$53</c:f>
              <c:numCache>
                <c:formatCode>0.0</c:formatCode>
                <c:ptCount val="8"/>
                <c:pt idx="0">
                  <c:v>54.360297015563724</c:v>
                </c:pt>
                <c:pt idx="1">
                  <c:v>87.831222073655127</c:v>
                </c:pt>
                <c:pt idx="3">
                  <c:v>79.849273281894853</c:v>
                </c:pt>
                <c:pt idx="4">
                  <c:v>27.708436074858533</c:v>
                </c:pt>
                <c:pt idx="5">
                  <c:v>62.772735005426675</c:v>
                </c:pt>
                <c:pt idx="6">
                  <c:v>40.535488335549864</c:v>
                </c:pt>
                <c:pt idx="7">
                  <c:v>78.817766963809092</c:v>
                </c:pt>
              </c:numCache>
            </c:numRef>
          </c:val>
          <c:extLst>
            <c:ext xmlns:c16="http://schemas.microsoft.com/office/drawing/2014/chart" uri="{C3380CC4-5D6E-409C-BE32-E72D297353CC}">
              <c16:uniqueId val="{00000008-3444-4EEE-8BED-F556B918D9E7}"/>
            </c:ext>
          </c:extLst>
        </c:ser>
        <c:dLbls>
          <c:dLblPos val="outEnd"/>
          <c:showLegendKey val="0"/>
          <c:showVal val="1"/>
          <c:showCatName val="0"/>
          <c:showSerName val="0"/>
          <c:showPercent val="0"/>
          <c:showBubbleSize val="0"/>
        </c:dLbls>
        <c:gapWidth val="35"/>
        <c:overlap val="-27"/>
        <c:axId val="844182936"/>
        <c:axId val="844183264"/>
      </c:barChart>
      <c:catAx>
        <c:axId val="844182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844183264"/>
        <c:crosses val="autoZero"/>
        <c:auto val="1"/>
        <c:lblAlgn val="ctr"/>
        <c:lblOffset val="100"/>
        <c:tickLblSkip val="1"/>
        <c:noMultiLvlLbl val="0"/>
      </c:catAx>
      <c:valAx>
        <c:axId val="844183264"/>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84418293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600">
          <a:solidFill>
            <a:sysClr val="windowText" lastClr="000000"/>
          </a:solidFill>
          <a:latin typeface="Franklin Gothic Demi Cond" panose="020B0706030402020204" pitchFamily="34" charset="0"/>
        </a:defRPr>
      </a:pPr>
      <a:endParaRPr lang="en-US"/>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190446221833126"/>
          <c:y val="2.8515872338705693E-2"/>
          <c:w val="0.50585347727215335"/>
          <c:h val="0.94505366325241813"/>
        </c:manualLayout>
      </c:layout>
      <c:barChart>
        <c:barDir val="bar"/>
        <c:grouping val="clustered"/>
        <c:varyColors val="0"/>
        <c:ser>
          <c:idx val="0"/>
          <c:order val="0"/>
          <c:spPr>
            <a:solidFill>
              <a:srgbClr val="7F9E3F"/>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 MechIntent Breakdown'!$B$4:$B$13</c:f>
              <c:strCache>
                <c:ptCount val="5"/>
                <c:pt idx="0">
                  <c:v>Fall - Unintentional</c:v>
                </c:pt>
                <c:pt idx="1">
                  <c:v>MVT - Unintentional</c:v>
                </c:pt>
                <c:pt idx="2">
                  <c:v>Struck By/Against - Unintentional</c:v>
                </c:pt>
                <c:pt idx="3">
                  <c:v>Unspecified - Unintentional</c:v>
                </c:pt>
                <c:pt idx="4">
                  <c:v>All Other Mechanisms and Intents</c:v>
                </c:pt>
              </c:strCache>
            </c:strRef>
          </c:cat>
          <c:val>
            <c:numRef>
              <c:f>' MechIntent Breakdown'!$C$4:$C$8</c:f>
              <c:numCache>
                <c:formatCode>General</c:formatCode>
                <c:ptCount val="5"/>
                <c:pt idx="0">
                  <c:v>53.856529736358063</c:v>
                </c:pt>
                <c:pt idx="1">
                  <c:v>24.451256897608829</c:v>
                </c:pt>
                <c:pt idx="2">
                  <c:v>3.507050889025138</c:v>
                </c:pt>
                <c:pt idx="3">
                  <c:v>2.6241569589209073</c:v>
                </c:pt>
                <c:pt idx="4" formatCode="0.00">
                  <c:v>15.561005518087072</c:v>
                </c:pt>
              </c:numCache>
            </c:numRef>
          </c:val>
          <c:extLst>
            <c:ext xmlns:c16="http://schemas.microsoft.com/office/drawing/2014/chart" uri="{C3380CC4-5D6E-409C-BE32-E72D297353CC}">
              <c16:uniqueId val="{00000000-594D-46DF-B708-AD916BB088A5}"/>
            </c:ext>
          </c:extLst>
        </c:ser>
        <c:dLbls>
          <c:showLegendKey val="0"/>
          <c:showVal val="0"/>
          <c:showCatName val="0"/>
          <c:showSerName val="0"/>
          <c:showPercent val="0"/>
          <c:showBubbleSize val="0"/>
        </c:dLbls>
        <c:gapWidth val="56"/>
        <c:axId val="1169233391"/>
        <c:axId val="1169231311"/>
      </c:barChart>
      <c:catAx>
        <c:axId val="116923339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1169231311"/>
        <c:crosses val="autoZero"/>
        <c:auto val="1"/>
        <c:lblAlgn val="ctr"/>
        <c:lblOffset val="100"/>
        <c:noMultiLvlLbl val="0"/>
      </c:catAx>
      <c:valAx>
        <c:axId val="1169231311"/>
        <c:scaling>
          <c:orientation val="minMax"/>
        </c:scaling>
        <c:delete val="1"/>
        <c:axPos val="t"/>
        <c:numFmt formatCode="General" sourceLinked="1"/>
        <c:majorTickMark val="none"/>
        <c:minorTickMark val="none"/>
        <c:tickLblPos val="nextTo"/>
        <c:crossAx val="1169233391"/>
        <c:crosses val="autoZero"/>
        <c:crossBetween val="between"/>
      </c:valAx>
      <c:spPr>
        <a:noFill/>
        <a:ln w="28575">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22225" cap="flat" cmpd="sng" algn="ctr">
      <a:noFill/>
      <a:round/>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14790039500556"/>
          <c:y val="0.11404543397592541"/>
          <c:w val="0.88880435956449577"/>
          <c:h val="0.73463034362084045"/>
        </c:manualLayout>
      </c:layout>
      <c:barChart>
        <c:barDir val="col"/>
        <c:grouping val="clustered"/>
        <c:varyColors val="0"/>
        <c:ser>
          <c:idx val="0"/>
          <c:order val="0"/>
          <c:spPr>
            <a:solidFill>
              <a:srgbClr val="7F9E3F"/>
            </a:solidFill>
            <a:ln>
              <a:noFill/>
            </a:ln>
            <a:effectLst/>
          </c:spPr>
          <c:invertIfNegative val="0"/>
          <c:dLbls>
            <c:dLbl>
              <c:idx val="12"/>
              <c:layout>
                <c:manualLayout>
                  <c:x val="-1.1794381469345465E-16"/>
                  <c:y val="-1.183915497626173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A0-4398-A7DC-60556E4320BD}"/>
                </c:ext>
              </c:extLst>
            </c:dLbl>
            <c:numFmt formatCode="#,##0" sourceLinked="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Franklin Gothic Demi Cond" panose="020B070603040202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'Hosp Dem Figures'!$B$3:$B$15</c:f>
              <c:strCache>
                <c:ptCount val="13"/>
                <c:pt idx="0">
                  <c:v>&lt;1</c:v>
                </c:pt>
                <c:pt idx="1">
                  <c:v>01-04</c:v>
                </c:pt>
                <c:pt idx="2">
                  <c:v>05-09</c:v>
                </c:pt>
                <c:pt idx="3">
                  <c:v>10-14</c:v>
                </c:pt>
                <c:pt idx="4">
                  <c:v>15-19</c:v>
                </c:pt>
                <c:pt idx="5">
                  <c:v>20-24</c:v>
                </c:pt>
                <c:pt idx="6">
                  <c:v>25-34</c:v>
                </c:pt>
                <c:pt idx="7">
                  <c:v>35-44</c:v>
                </c:pt>
                <c:pt idx="8">
                  <c:v>45-54</c:v>
                </c:pt>
                <c:pt idx="9">
                  <c:v>55-64</c:v>
                </c:pt>
                <c:pt idx="10">
                  <c:v>65-74</c:v>
                </c:pt>
                <c:pt idx="11">
                  <c:v>75-84</c:v>
                </c:pt>
                <c:pt idx="12">
                  <c:v>&gt;84</c:v>
                </c:pt>
              </c:strCache>
            </c:strRef>
          </c:cat>
          <c:val>
            <c:numRef>
              <c:f>'Hosp Dem Figures'!$C$3:$C$15</c:f>
              <c:numCache>
                <c:formatCode>General</c:formatCode>
                <c:ptCount val="13"/>
                <c:pt idx="0">
                  <c:v>165</c:v>
                </c:pt>
                <c:pt idx="1">
                  <c:v>107</c:v>
                </c:pt>
                <c:pt idx="2">
                  <c:v>97</c:v>
                </c:pt>
                <c:pt idx="3">
                  <c:v>117</c:v>
                </c:pt>
                <c:pt idx="4">
                  <c:v>281</c:v>
                </c:pt>
                <c:pt idx="5">
                  <c:v>308</c:v>
                </c:pt>
                <c:pt idx="6">
                  <c:v>587</c:v>
                </c:pt>
                <c:pt idx="7">
                  <c:v>567</c:v>
                </c:pt>
                <c:pt idx="8">
                  <c:v>595</c:v>
                </c:pt>
                <c:pt idx="9">
                  <c:v>829</c:v>
                </c:pt>
                <c:pt idx="10">
                  <c:v>1230</c:v>
                </c:pt>
                <c:pt idx="11">
                  <c:v>1615</c:v>
                </c:pt>
                <c:pt idx="12">
                  <c:v>1167</c:v>
                </c:pt>
              </c:numCache>
            </c:numRef>
          </c:val>
          <c:extLst>
            <c:ext xmlns:c16="http://schemas.microsoft.com/office/drawing/2014/chart" uri="{C3380CC4-5D6E-409C-BE32-E72D297353CC}">
              <c16:uniqueId val="{00000001-03A0-4398-A7DC-60556E4320BD}"/>
            </c:ext>
          </c:extLst>
        </c:ser>
        <c:dLbls>
          <c:showLegendKey val="0"/>
          <c:showVal val="0"/>
          <c:showCatName val="0"/>
          <c:showSerName val="0"/>
          <c:showPercent val="0"/>
          <c:showBubbleSize val="0"/>
        </c:dLbls>
        <c:gapWidth val="57"/>
        <c:overlap val="-3"/>
        <c:axId val="358141192"/>
        <c:axId val="358138568"/>
      </c:barChart>
      <c:catAx>
        <c:axId val="358141192"/>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solidFill>
                    <a:latin typeface="Franklin Gothic Demi Cond" panose="020B0706030402020204" pitchFamily="34" charset="0"/>
                    <a:ea typeface="+mn-ea"/>
                    <a:cs typeface="Calibri" panose="020F0502020204030204" pitchFamily="34" charset="0"/>
                  </a:defRPr>
                </a:pPr>
                <a:r>
                  <a:rPr lang="en-US"/>
                  <a:t>Age Group</a:t>
                </a:r>
              </a:p>
            </c:rich>
          </c:tx>
          <c:layout>
            <c:manualLayout>
              <c:xMode val="edge"/>
              <c:yMode val="edge"/>
              <c:x val="0.47967367671656347"/>
              <c:y val="0.92907129575554959"/>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Franklin Gothic Demi Cond" panose="020B0706030402020204" pitchFamily="34" charset="0"/>
                  <a:ea typeface="+mn-ea"/>
                  <a:cs typeface="Calibri" panose="020F050202020403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Franklin Gothic Demi Cond" panose="020B0706030402020204" pitchFamily="34" charset="0"/>
                <a:ea typeface="+mn-ea"/>
                <a:cs typeface="Calibri" panose="020F0502020204030204" pitchFamily="34" charset="0"/>
              </a:defRPr>
            </a:pPr>
            <a:endParaRPr lang="en-US"/>
          </a:p>
        </c:txPr>
        <c:crossAx val="358138568"/>
        <c:crosses val="autoZero"/>
        <c:auto val="1"/>
        <c:lblAlgn val="ctr"/>
        <c:lblOffset val="100"/>
        <c:noMultiLvlLbl val="0"/>
      </c:catAx>
      <c:valAx>
        <c:axId val="358138568"/>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Franklin Gothic Demi Cond" panose="020B0706030402020204" pitchFamily="34" charset="0"/>
                <a:ea typeface="+mn-ea"/>
                <a:cs typeface="Calibri" panose="020F0502020204030204" pitchFamily="34" charset="0"/>
              </a:defRPr>
            </a:pPr>
            <a:endParaRPr lang="en-US"/>
          </a:p>
        </c:txPr>
        <c:crossAx val="358141192"/>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sz="1600">
          <a:solidFill>
            <a:schemeClr val="tx1"/>
          </a:solidFill>
          <a:latin typeface="Franklin Gothic Demi Cond" panose="020B0706030402020204" pitchFamily="34" charset="0"/>
          <a:cs typeface="Calibri" panose="020F0502020204030204" pitchFamily="34" charset="0"/>
        </a:defRPr>
      </a:pPr>
      <a:endParaRPr lang="en-US"/>
    </a:p>
  </c:txPr>
  <c:externalData r:id="rId4">
    <c:autoUpdate val="0"/>
  </c:externalData>
  <c:userShapes r:id="rId5"/>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9.6113840923050531E-2"/>
          <c:y val="0.12462049660672213"/>
          <c:w val="0.8917913207761845"/>
          <c:h val="0.7199946298272818"/>
        </c:manualLayout>
      </c:layout>
      <c:lineChart>
        <c:grouping val="stacked"/>
        <c:varyColors val="0"/>
        <c:ser>
          <c:idx val="0"/>
          <c:order val="0"/>
          <c:spPr>
            <a:ln w="50800" cap="rnd">
              <a:solidFill>
                <a:srgbClr val="17375E">
                  <a:alpha val="99000"/>
                </a:srgbClr>
              </a:solidFill>
              <a:round/>
            </a:ln>
            <a:effectLst/>
          </c:spPr>
          <c:marker>
            <c:symbol val="circle"/>
            <c:size val="8"/>
            <c:spPr>
              <a:solidFill>
                <a:srgbClr val="7F9E3F"/>
              </a:solidFill>
              <a:ln w="9525">
                <a:noFill/>
              </a:ln>
              <a:effectLst/>
            </c:spPr>
          </c:marker>
          <c:dPt>
            <c:idx val="1"/>
            <c:marker>
              <c:symbol val="circle"/>
              <c:size val="8"/>
              <c:spPr>
                <a:solidFill>
                  <a:srgbClr val="7F9E3F"/>
                </a:solidFill>
                <a:ln w="9525">
                  <a:solidFill>
                    <a:srgbClr val="7F9E3F">
                      <a:alpha val="99000"/>
                    </a:srgbClr>
                  </a:solidFill>
                </a:ln>
                <a:effectLst/>
              </c:spPr>
            </c:marker>
            <c:bubble3D val="0"/>
            <c:spPr>
              <a:ln w="50800" cap="rnd">
                <a:solidFill>
                  <a:srgbClr val="7F9E3F">
                    <a:alpha val="99000"/>
                  </a:srgbClr>
                </a:solidFill>
                <a:round/>
              </a:ln>
              <a:effectLst/>
            </c:spPr>
            <c:extLst>
              <c:ext xmlns:c16="http://schemas.microsoft.com/office/drawing/2014/chart" uri="{C3380CC4-5D6E-409C-BE32-E72D297353CC}">
                <c16:uniqueId val="{00000001-853F-4D8E-BE16-B5D5867C8BCD}"/>
              </c:ext>
            </c:extLst>
          </c:dPt>
          <c:dPt>
            <c:idx val="2"/>
            <c:marker>
              <c:symbol val="circle"/>
              <c:size val="8"/>
              <c:spPr>
                <a:solidFill>
                  <a:srgbClr val="7F9E3F"/>
                </a:solidFill>
                <a:ln w="9525">
                  <a:solidFill>
                    <a:srgbClr val="7F9E3F">
                      <a:alpha val="99000"/>
                    </a:srgbClr>
                  </a:solidFill>
                </a:ln>
                <a:effectLst/>
              </c:spPr>
            </c:marker>
            <c:bubble3D val="0"/>
            <c:spPr>
              <a:ln w="50800" cap="rnd">
                <a:solidFill>
                  <a:srgbClr val="7F9E3F">
                    <a:alpha val="99000"/>
                  </a:srgbClr>
                </a:solidFill>
                <a:round/>
              </a:ln>
              <a:effectLst/>
            </c:spPr>
            <c:extLst>
              <c:ext xmlns:c16="http://schemas.microsoft.com/office/drawing/2014/chart" uri="{C3380CC4-5D6E-409C-BE32-E72D297353CC}">
                <c16:uniqueId val="{00000003-853F-4D8E-BE16-B5D5867C8BCD}"/>
              </c:ext>
            </c:extLst>
          </c:dPt>
          <c:dPt>
            <c:idx val="3"/>
            <c:marker>
              <c:symbol val="circle"/>
              <c:size val="8"/>
              <c:spPr>
                <a:solidFill>
                  <a:srgbClr val="7F9E3F"/>
                </a:solidFill>
                <a:ln w="9525">
                  <a:solidFill>
                    <a:srgbClr val="7F9E3F">
                      <a:alpha val="99000"/>
                    </a:srgbClr>
                  </a:solidFill>
                </a:ln>
                <a:effectLst/>
              </c:spPr>
            </c:marker>
            <c:bubble3D val="0"/>
            <c:spPr>
              <a:ln w="50800" cap="rnd">
                <a:solidFill>
                  <a:srgbClr val="7F9E3F">
                    <a:alpha val="99000"/>
                  </a:srgbClr>
                </a:solidFill>
                <a:round/>
              </a:ln>
              <a:effectLst/>
            </c:spPr>
            <c:extLst>
              <c:ext xmlns:c16="http://schemas.microsoft.com/office/drawing/2014/chart" uri="{C3380CC4-5D6E-409C-BE32-E72D297353CC}">
                <c16:uniqueId val="{00000005-853F-4D8E-BE16-B5D5867C8BCD}"/>
              </c:ext>
            </c:extLst>
          </c:dPt>
          <c:dPt>
            <c:idx val="4"/>
            <c:marker>
              <c:symbol val="circle"/>
              <c:size val="8"/>
              <c:spPr>
                <a:solidFill>
                  <a:srgbClr val="7F9E3F"/>
                </a:solidFill>
                <a:ln w="9525">
                  <a:solidFill>
                    <a:srgbClr val="7F9E3F">
                      <a:alpha val="99000"/>
                    </a:srgbClr>
                  </a:solidFill>
                </a:ln>
                <a:effectLst/>
              </c:spPr>
            </c:marker>
            <c:bubble3D val="0"/>
            <c:spPr>
              <a:ln w="50800" cap="rnd">
                <a:solidFill>
                  <a:srgbClr val="7F9E3F">
                    <a:alpha val="99000"/>
                  </a:srgbClr>
                </a:solidFill>
                <a:round/>
              </a:ln>
              <a:effectLst/>
            </c:spPr>
            <c:extLst>
              <c:ext xmlns:c16="http://schemas.microsoft.com/office/drawing/2014/chart" uri="{C3380CC4-5D6E-409C-BE32-E72D297353CC}">
                <c16:uniqueId val="{00000007-853F-4D8E-BE16-B5D5867C8BCD}"/>
              </c:ext>
            </c:extLst>
          </c:dPt>
          <c:dPt>
            <c:idx val="5"/>
            <c:marker>
              <c:symbol val="circle"/>
              <c:size val="8"/>
              <c:spPr>
                <a:solidFill>
                  <a:srgbClr val="7F9E3F"/>
                </a:solidFill>
                <a:ln w="9525">
                  <a:solidFill>
                    <a:srgbClr val="7F9E3F">
                      <a:alpha val="99000"/>
                    </a:srgbClr>
                  </a:solidFill>
                </a:ln>
                <a:effectLst/>
              </c:spPr>
            </c:marker>
            <c:bubble3D val="0"/>
            <c:spPr>
              <a:ln w="50800" cap="rnd">
                <a:solidFill>
                  <a:srgbClr val="7F9E3F">
                    <a:alpha val="99000"/>
                  </a:srgbClr>
                </a:solidFill>
                <a:round/>
              </a:ln>
              <a:effectLst/>
            </c:spPr>
            <c:extLst>
              <c:ext xmlns:c16="http://schemas.microsoft.com/office/drawing/2014/chart" uri="{C3380CC4-5D6E-409C-BE32-E72D297353CC}">
                <c16:uniqueId val="{00000009-853F-4D8E-BE16-B5D5867C8BCD}"/>
              </c:ext>
            </c:extLst>
          </c:dPt>
          <c:dPt>
            <c:idx val="6"/>
            <c:marker>
              <c:symbol val="circle"/>
              <c:size val="8"/>
              <c:spPr>
                <a:solidFill>
                  <a:srgbClr val="7F9E3F"/>
                </a:solidFill>
                <a:ln w="9525">
                  <a:solidFill>
                    <a:srgbClr val="7F9E3F">
                      <a:alpha val="99000"/>
                    </a:srgbClr>
                  </a:solidFill>
                </a:ln>
                <a:effectLst/>
              </c:spPr>
            </c:marker>
            <c:bubble3D val="0"/>
            <c:spPr>
              <a:ln w="50800" cap="rnd">
                <a:solidFill>
                  <a:srgbClr val="7F9E3F">
                    <a:alpha val="99000"/>
                  </a:srgbClr>
                </a:solidFill>
                <a:round/>
              </a:ln>
              <a:effectLst/>
            </c:spPr>
            <c:extLst>
              <c:ext xmlns:c16="http://schemas.microsoft.com/office/drawing/2014/chart" uri="{C3380CC4-5D6E-409C-BE32-E72D297353CC}">
                <c16:uniqueId val="{0000000B-853F-4D8E-BE16-B5D5867C8BCD}"/>
              </c:ext>
            </c:extLst>
          </c:dPt>
          <c:dPt>
            <c:idx val="7"/>
            <c:marker>
              <c:symbol val="circle"/>
              <c:size val="8"/>
              <c:spPr>
                <a:solidFill>
                  <a:srgbClr val="7F9E3F"/>
                </a:solidFill>
                <a:ln w="9525">
                  <a:solidFill>
                    <a:srgbClr val="7F9E3F">
                      <a:alpha val="99000"/>
                    </a:srgbClr>
                  </a:solidFill>
                </a:ln>
                <a:effectLst/>
              </c:spPr>
            </c:marker>
            <c:bubble3D val="0"/>
            <c:spPr>
              <a:ln w="50800" cap="rnd">
                <a:solidFill>
                  <a:srgbClr val="7F9E3F">
                    <a:alpha val="99000"/>
                  </a:srgbClr>
                </a:solidFill>
                <a:round/>
              </a:ln>
              <a:effectLst/>
            </c:spPr>
            <c:extLst>
              <c:ext xmlns:c16="http://schemas.microsoft.com/office/drawing/2014/chart" uri="{C3380CC4-5D6E-409C-BE32-E72D297353CC}">
                <c16:uniqueId val="{0000000D-853F-4D8E-BE16-B5D5867C8BCD}"/>
              </c:ext>
            </c:extLst>
          </c:dPt>
          <c:dPt>
            <c:idx val="8"/>
            <c:marker>
              <c:symbol val="circle"/>
              <c:size val="8"/>
              <c:spPr>
                <a:solidFill>
                  <a:srgbClr val="7F9E3F"/>
                </a:solidFill>
                <a:ln w="9525">
                  <a:solidFill>
                    <a:srgbClr val="7F9E3F">
                      <a:alpha val="99000"/>
                    </a:srgbClr>
                  </a:solidFill>
                </a:ln>
                <a:effectLst/>
              </c:spPr>
            </c:marker>
            <c:bubble3D val="0"/>
            <c:spPr>
              <a:ln w="50800" cap="rnd">
                <a:solidFill>
                  <a:srgbClr val="7F9E3F">
                    <a:alpha val="99000"/>
                  </a:srgbClr>
                </a:solidFill>
                <a:round/>
              </a:ln>
              <a:effectLst/>
            </c:spPr>
            <c:extLst>
              <c:ext xmlns:c16="http://schemas.microsoft.com/office/drawing/2014/chart" uri="{C3380CC4-5D6E-409C-BE32-E72D297353CC}">
                <c16:uniqueId val="{0000000F-853F-4D8E-BE16-B5D5867C8BCD}"/>
              </c:ext>
            </c:extLst>
          </c:dPt>
          <c:dPt>
            <c:idx val="9"/>
            <c:marker>
              <c:symbol val="circle"/>
              <c:size val="8"/>
              <c:spPr>
                <a:solidFill>
                  <a:srgbClr val="7F9E3F"/>
                </a:solidFill>
                <a:ln w="9525">
                  <a:solidFill>
                    <a:srgbClr val="7F9E3F">
                      <a:alpha val="99000"/>
                    </a:srgbClr>
                  </a:solidFill>
                </a:ln>
                <a:effectLst/>
              </c:spPr>
            </c:marker>
            <c:bubble3D val="0"/>
            <c:spPr>
              <a:ln w="50800" cap="rnd">
                <a:solidFill>
                  <a:srgbClr val="7F9E3F">
                    <a:alpha val="99000"/>
                  </a:srgbClr>
                </a:solidFill>
                <a:round/>
              </a:ln>
              <a:effectLst/>
            </c:spPr>
            <c:extLst>
              <c:ext xmlns:c16="http://schemas.microsoft.com/office/drawing/2014/chart" uri="{C3380CC4-5D6E-409C-BE32-E72D297353CC}">
                <c16:uniqueId val="{00000011-853F-4D8E-BE16-B5D5867C8BCD}"/>
              </c:ext>
            </c:extLst>
          </c:dPt>
          <c:dPt>
            <c:idx val="10"/>
            <c:marker>
              <c:symbol val="circle"/>
              <c:size val="8"/>
              <c:spPr>
                <a:solidFill>
                  <a:srgbClr val="7F9E3F"/>
                </a:solidFill>
                <a:ln w="9525">
                  <a:solidFill>
                    <a:srgbClr val="7F9E3F">
                      <a:alpha val="99000"/>
                    </a:srgbClr>
                  </a:solidFill>
                </a:ln>
                <a:effectLst/>
              </c:spPr>
            </c:marker>
            <c:bubble3D val="0"/>
            <c:spPr>
              <a:ln w="50800" cap="rnd">
                <a:solidFill>
                  <a:srgbClr val="7F9E3F">
                    <a:alpha val="99000"/>
                  </a:srgbClr>
                </a:solidFill>
                <a:round/>
              </a:ln>
              <a:effectLst/>
            </c:spPr>
            <c:extLst>
              <c:ext xmlns:c16="http://schemas.microsoft.com/office/drawing/2014/chart" uri="{C3380CC4-5D6E-409C-BE32-E72D297353CC}">
                <c16:uniqueId val="{00000013-853F-4D8E-BE16-B5D5867C8BCD}"/>
              </c:ext>
            </c:extLst>
          </c:dPt>
          <c:dPt>
            <c:idx val="11"/>
            <c:marker>
              <c:symbol val="circle"/>
              <c:size val="8"/>
              <c:spPr>
                <a:solidFill>
                  <a:srgbClr val="7F9E3F"/>
                </a:solidFill>
                <a:ln w="9525">
                  <a:solidFill>
                    <a:srgbClr val="7F9E3F">
                      <a:alpha val="99000"/>
                    </a:srgbClr>
                  </a:solidFill>
                </a:ln>
                <a:effectLst/>
              </c:spPr>
            </c:marker>
            <c:bubble3D val="0"/>
            <c:spPr>
              <a:ln w="50800" cap="rnd">
                <a:solidFill>
                  <a:srgbClr val="7F9E3F">
                    <a:alpha val="99000"/>
                  </a:srgbClr>
                </a:solidFill>
                <a:round/>
              </a:ln>
              <a:effectLst/>
            </c:spPr>
            <c:extLst>
              <c:ext xmlns:c16="http://schemas.microsoft.com/office/drawing/2014/chart" uri="{C3380CC4-5D6E-409C-BE32-E72D297353CC}">
                <c16:uniqueId val="{00000015-853F-4D8E-BE16-B5D5867C8BCD}"/>
              </c:ext>
            </c:extLst>
          </c:dPt>
          <c:dPt>
            <c:idx val="12"/>
            <c:marker>
              <c:symbol val="circle"/>
              <c:size val="8"/>
              <c:spPr>
                <a:solidFill>
                  <a:srgbClr val="7F9E3F"/>
                </a:solidFill>
                <a:ln w="9525">
                  <a:noFill/>
                </a:ln>
                <a:effectLst/>
              </c:spPr>
            </c:marker>
            <c:bubble3D val="0"/>
            <c:spPr>
              <a:ln w="50800" cap="rnd">
                <a:solidFill>
                  <a:srgbClr val="7F9E3F">
                    <a:alpha val="99000"/>
                  </a:srgbClr>
                </a:solidFill>
                <a:round/>
              </a:ln>
              <a:effectLst/>
            </c:spPr>
            <c:extLst>
              <c:ext xmlns:c16="http://schemas.microsoft.com/office/drawing/2014/chart" uri="{C3380CC4-5D6E-409C-BE32-E72D297353CC}">
                <c16:uniqueId val="{00000017-853F-4D8E-BE16-B5D5867C8BCD}"/>
              </c:ext>
            </c:extLst>
          </c:dPt>
          <c:dLbls>
            <c:dLbl>
              <c:idx val="0"/>
              <c:tx>
                <c:rich>
                  <a:bodyPr/>
                  <a:lstStyle/>
                  <a:p>
                    <a:fld id="{26C1B895-4599-4ED4-A398-D4C9B910D51D}"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853F-4D8E-BE16-B5D5867C8BCD}"/>
                </c:ext>
              </c:extLst>
            </c:dLbl>
            <c:dLbl>
              <c:idx val="1"/>
              <c:tx>
                <c:rich>
                  <a:bodyPr/>
                  <a:lstStyle/>
                  <a:p>
                    <a:fld id="{71E94C60-CAB1-43AC-9682-F59A47A45EC9}"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853F-4D8E-BE16-B5D5867C8BCD}"/>
                </c:ext>
              </c:extLst>
            </c:dLbl>
            <c:dLbl>
              <c:idx val="2"/>
              <c:tx>
                <c:rich>
                  <a:bodyPr/>
                  <a:lstStyle/>
                  <a:p>
                    <a:fld id="{32093FF9-0695-461E-AC43-8F9134780751}"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853F-4D8E-BE16-B5D5867C8BCD}"/>
                </c:ext>
              </c:extLst>
            </c:dLbl>
            <c:dLbl>
              <c:idx val="3"/>
              <c:tx>
                <c:rich>
                  <a:bodyPr/>
                  <a:lstStyle/>
                  <a:p>
                    <a:fld id="{A253EE0A-DBA0-4948-B7E7-1AEB628A4555}"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53F-4D8E-BE16-B5D5867C8BCD}"/>
                </c:ext>
              </c:extLst>
            </c:dLbl>
            <c:dLbl>
              <c:idx val="4"/>
              <c:tx>
                <c:rich>
                  <a:bodyPr/>
                  <a:lstStyle/>
                  <a:p>
                    <a:fld id="{82795437-2D59-4546-9DE5-92B70C984992}"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853F-4D8E-BE16-B5D5867C8BCD}"/>
                </c:ext>
              </c:extLst>
            </c:dLbl>
            <c:dLbl>
              <c:idx val="5"/>
              <c:tx>
                <c:rich>
                  <a:bodyPr/>
                  <a:lstStyle/>
                  <a:p>
                    <a:fld id="{E4EA2B15-53CB-400E-B226-60A63D8A6740}"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853F-4D8E-BE16-B5D5867C8BCD}"/>
                </c:ext>
              </c:extLst>
            </c:dLbl>
            <c:dLbl>
              <c:idx val="6"/>
              <c:tx>
                <c:rich>
                  <a:bodyPr/>
                  <a:lstStyle/>
                  <a:p>
                    <a:fld id="{76C90E44-E3E9-4201-93FC-343D7EEEFB69}"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853F-4D8E-BE16-B5D5867C8BCD}"/>
                </c:ext>
              </c:extLst>
            </c:dLbl>
            <c:dLbl>
              <c:idx val="7"/>
              <c:tx>
                <c:rich>
                  <a:bodyPr/>
                  <a:lstStyle/>
                  <a:p>
                    <a:fld id="{DF20B72D-5DD7-4E2C-9867-1554B1C35677}"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853F-4D8E-BE16-B5D5867C8BCD}"/>
                </c:ext>
              </c:extLst>
            </c:dLbl>
            <c:dLbl>
              <c:idx val="8"/>
              <c:tx>
                <c:rich>
                  <a:bodyPr/>
                  <a:lstStyle/>
                  <a:p>
                    <a:fld id="{3CD26FE6-2751-4869-BA9B-D239FC5F70D4}"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853F-4D8E-BE16-B5D5867C8BCD}"/>
                </c:ext>
              </c:extLst>
            </c:dLbl>
            <c:dLbl>
              <c:idx val="9"/>
              <c:tx>
                <c:rich>
                  <a:bodyPr/>
                  <a:lstStyle/>
                  <a:p>
                    <a:fld id="{DAC3D9B4-298F-4137-A75F-EBB062FA8795}"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853F-4D8E-BE16-B5D5867C8BCD}"/>
                </c:ext>
              </c:extLst>
            </c:dLbl>
            <c:dLbl>
              <c:idx val="10"/>
              <c:layout>
                <c:manualLayout>
                  <c:x val="-5.2000974970674824E-2"/>
                  <c:y val="-7.3609921172269208E-2"/>
                </c:manualLayout>
              </c:layout>
              <c:tx>
                <c:rich>
                  <a:bodyPr/>
                  <a:lstStyle/>
                  <a:p>
                    <a:fld id="{30C17820-E603-48FA-90B5-01F8A44AF13C}"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3-853F-4D8E-BE16-B5D5867C8BCD}"/>
                </c:ext>
              </c:extLst>
            </c:dLbl>
            <c:dLbl>
              <c:idx val="11"/>
              <c:layout>
                <c:manualLayout>
                  <c:x val="-8.7408967982053068E-2"/>
                  <c:y val="-2.6305133819999132E-2"/>
                </c:manualLayout>
              </c:layout>
              <c:tx>
                <c:rich>
                  <a:bodyPr/>
                  <a:lstStyle/>
                  <a:p>
                    <a:fld id="{865E10BF-D3BA-4407-9F7C-72C7A7F7870D}"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5-853F-4D8E-BE16-B5D5867C8BCD}"/>
                </c:ext>
              </c:extLst>
            </c:dLbl>
            <c:dLbl>
              <c:idx val="12"/>
              <c:tx>
                <c:rich>
                  <a:bodyPr/>
                  <a:lstStyle/>
                  <a:p>
                    <a:fld id="{CA094314-9DC4-4DA0-B18B-DEAB77B394D0}"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853F-4D8E-BE16-B5D5867C8BCD}"/>
                </c:ext>
              </c:extLst>
            </c:dLbl>
            <c:numFmt formatCode="#,##0.0" sourceLinked="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Franklin Gothic Demi Cond" panose="020B0706030402020204" pitchFamily="34" charset="0"/>
                    <a:ea typeface="+mn-ea"/>
                    <a:cs typeface="Calibri" panose="020F0502020204030204" pitchFamily="34" charset="0"/>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'Hosp Dem Figures'!$B$3:$B$15</c:f>
              <c:strCache>
                <c:ptCount val="13"/>
                <c:pt idx="0">
                  <c:v>&lt;1</c:v>
                </c:pt>
                <c:pt idx="1">
                  <c:v>01-04</c:v>
                </c:pt>
                <c:pt idx="2">
                  <c:v>05-09</c:v>
                </c:pt>
                <c:pt idx="3">
                  <c:v>10-14</c:v>
                </c:pt>
                <c:pt idx="4">
                  <c:v>15-19</c:v>
                </c:pt>
                <c:pt idx="5">
                  <c:v>20-24</c:v>
                </c:pt>
                <c:pt idx="6">
                  <c:v>25-34</c:v>
                </c:pt>
                <c:pt idx="7">
                  <c:v>35-44</c:v>
                </c:pt>
                <c:pt idx="8">
                  <c:v>45-54</c:v>
                </c:pt>
                <c:pt idx="9">
                  <c:v>55-64</c:v>
                </c:pt>
                <c:pt idx="10">
                  <c:v>65-74</c:v>
                </c:pt>
                <c:pt idx="11">
                  <c:v>75-84</c:v>
                </c:pt>
                <c:pt idx="12">
                  <c:v>&gt;84</c:v>
                </c:pt>
              </c:strCache>
            </c:strRef>
          </c:cat>
          <c:val>
            <c:numRef>
              <c:f>'Hosp Dem Figures'!$D$3:$D$15</c:f>
              <c:numCache>
                <c:formatCode>#,##0.0</c:formatCode>
                <c:ptCount val="13"/>
                <c:pt idx="0">
                  <c:v>136.81365151490024</c:v>
                </c:pt>
                <c:pt idx="1">
                  <c:v>22.023122220095377</c:v>
                </c:pt>
                <c:pt idx="2">
                  <c:v>15.179968701095463</c:v>
                </c:pt>
                <c:pt idx="3">
                  <c:v>17.659044600407515</c:v>
                </c:pt>
                <c:pt idx="4">
                  <c:v>38.82963875999414</c:v>
                </c:pt>
                <c:pt idx="5">
                  <c:v>42.358138057274253</c:v>
                </c:pt>
                <c:pt idx="6">
                  <c:v>40.268336670734662</c:v>
                </c:pt>
                <c:pt idx="7">
                  <c:v>40.964419475655433</c:v>
                </c:pt>
                <c:pt idx="8">
                  <c:v>43.968354608105251</c:v>
                </c:pt>
                <c:pt idx="9">
                  <c:v>60.374555292969532</c:v>
                </c:pt>
                <c:pt idx="10">
                  <c:v>108.517379102376</c:v>
                </c:pt>
                <c:pt idx="11">
                  <c:v>270.34356230791377</c:v>
                </c:pt>
                <c:pt idx="12">
                  <c:v>656.9392373425203</c:v>
                </c:pt>
              </c:numCache>
            </c:numRef>
          </c:val>
          <c:smooth val="0"/>
          <c:extLst>
            <c:ext xmlns:c15="http://schemas.microsoft.com/office/drawing/2012/chart" uri="{02D57815-91ED-43cb-92C2-25804820EDAC}">
              <c15:datalabelsRange>
                <c15:f>'Hosp Dem Figures'!$D$3:$D$15</c15:f>
                <c15:dlblRangeCache>
                  <c:ptCount val="13"/>
                  <c:pt idx="0">
                    <c:v>136.8</c:v>
                  </c:pt>
                  <c:pt idx="1">
                    <c:v>22.0</c:v>
                  </c:pt>
                  <c:pt idx="2">
                    <c:v>15.2</c:v>
                  </c:pt>
                  <c:pt idx="3">
                    <c:v>17.7</c:v>
                  </c:pt>
                  <c:pt idx="4">
                    <c:v>38.8</c:v>
                  </c:pt>
                  <c:pt idx="5">
                    <c:v>42.4</c:v>
                  </c:pt>
                  <c:pt idx="6">
                    <c:v>40.3</c:v>
                  </c:pt>
                  <c:pt idx="7">
                    <c:v>41.0</c:v>
                  </c:pt>
                  <c:pt idx="8">
                    <c:v>44.0</c:v>
                  </c:pt>
                  <c:pt idx="9">
                    <c:v>60.4</c:v>
                  </c:pt>
                  <c:pt idx="10">
                    <c:v>108.5</c:v>
                  </c:pt>
                  <c:pt idx="11">
                    <c:v>270.3</c:v>
                  </c:pt>
                  <c:pt idx="12">
                    <c:v>656.9</c:v>
                  </c:pt>
                </c15:dlblRangeCache>
              </c15:datalabelsRange>
            </c:ext>
            <c:ext xmlns:c16="http://schemas.microsoft.com/office/drawing/2014/chart" uri="{C3380CC4-5D6E-409C-BE32-E72D297353CC}">
              <c16:uniqueId val="{00000019-853F-4D8E-BE16-B5D5867C8BCD}"/>
            </c:ext>
          </c:extLst>
        </c:ser>
        <c:dLbls>
          <c:dLblPos val="t"/>
          <c:showLegendKey val="0"/>
          <c:showVal val="1"/>
          <c:showCatName val="0"/>
          <c:showSerName val="0"/>
          <c:showPercent val="0"/>
          <c:showBubbleSize val="0"/>
        </c:dLbls>
        <c:marker val="1"/>
        <c:smooth val="0"/>
        <c:axId val="358141192"/>
        <c:axId val="358138568"/>
      </c:lineChart>
      <c:catAx>
        <c:axId val="358141192"/>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solidFill>
                    <a:latin typeface="Franklin Gothic Demi Cond" panose="020B0706030402020204" pitchFamily="34" charset="0"/>
                    <a:ea typeface="+mn-ea"/>
                    <a:cs typeface="Calibri" panose="020F0502020204030204" pitchFamily="34" charset="0"/>
                  </a:defRPr>
                </a:pPr>
                <a:r>
                  <a:rPr lang="en-US"/>
                  <a:t>Age Group</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Franklin Gothic Demi Cond" panose="020B0706030402020204" pitchFamily="34" charset="0"/>
                  <a:ea typeface="+mn-ea"/>
                  <a:cs typeface="Calibri" panose="020F050202020403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Franklin Gothic Demi Cond" panose="020B0706030402020204" pitchFamily="34" charset="0"/>
                <a:ea typeface="+mn-ea"/>
                <a:cs typeface="Calibri" panose="020F0502020204030204" pitchFamily="34" charset="0"/>
              </a:defRPr>
            </a:pPr>
            <a:endParaRPr lang="en-US"/>
          </a:p>
        </c:txPr>
        <c:crossAx val="358138568"/>
        <c:crosses val="autoZero"/>
        <c:auto val="1"/>
        <c:lblAlgn val="ctr"/>
        <c:lblOffset val="100"/>
        <c:noMultiLvlLbl val="0"/>
      </c:catAx>
      <c:valAx>
        <c:axId val="358138568"/>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Franklin Gothic Demi Cond" panose="020B0706030402020204" pitchFamily="34" charset="0"/>
                <a:ea typeface="+mn-ea"/>
                <a:cs typeface="Calibri" panose="020F0502020204030204" pitchFamily="34" charset="0"/>
              </a:defRPr>
            </a:pPr>
            <a:endParaRPr lang="en-US"/>
          </a:p>
        </c:txPr>
        <c:crossAx val="358141192"/>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sz="1600">
          <a:solidFill>
            <a:schemeClr val="tx1"/>
          </a:solidFill>
          <a:latin typeface="Franklin Gothic Demi Cond" panose="020B0706030402020204" pitchFamily="34" charset="0"/>
          <a:cs typeface="Calibri" panose="020F0502020204030204" pitchFamily="34" charset="0"/>
        </a:defRPr>
      </a:pPr>
      <a:endParaRPr lang="en-US"/>
    </a:p>
  </c:txPr>
  <c:externalData r:id="rId4">
    <c:autoUpdate val="0"/>
  </c:externalData>
  <c:userShapes r:id="rId5"/>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0.13808918014710209"/>
          <c:y val="0.13710190574004336"/>
          <c:w val="0.85051536716408549"/>
          <c:h val="0.76048984738526482"/>
        </c:manualLayout>
      </c:layout>
      <c:lineChart>
        <c:grouping val="standard"/>
        <c:varyColors val="0"/>
        <c:ser>
          <c:idx val="0"/>
          <c:order val="0"/>
          <c:spPr>
            <a:ln w="50800" cap="rnd">
              <a:solidFill>
                <a:srgbClr val="643275"/>
              </a:solidFill>
              <a:round/>
            </a:ln>
            <a:effectLst/>
          </c:spPr>
          <c:marker>
            <c:symbol val="circle"/>
            <c:size val="10"/>
            <c:spPr>
              <a:solidFill>
                <a:srgbClr val="643275"/>
              </a:solidFill>
              <a:ln w="9525">
                <a:solidFill>
                  <a:srgbClr val="643275"/>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rgbClr val="643275"/>
                    </a:solidFill>
                    <a:latin typeface="Franklin Gothic Demi Cond" panose="020B0706030402020204" pitchFamily="34" charset="0"/>
                    <a:ea typeface="+mn-ea"/>
                    <a:cs typeface="Calibri" panose="020F050202020403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Trends!$B$46:$B$50</c:f>
              <c:strCache>
                <c:ptCount val="5"/>
                <c:pt idx="0">
                  <c:v>2019</c:v>
                </c:pt>
                <c:pt idx="1">
                  <c:v>2020</c:v>
                </c:pt>
                <c:pt idx="2">
                  <c:v>2021</c:v>
                </c:pt>
                <c:pt idx="3">
                  <c:v>2022</c:v>
                </c:pt>
                <c:pt idx="4">
                  <c:v>2023</c:v>
                </c:pt>
              </c:strCache>
            </c:strRef>
          </c:cat>
          <c:val>
            <c:numRef>
              <c:f>Trends!$C$46:$C$50</c:f>
              <c:numCache>
                <c:formatCode>#,##0</c:formatCode>
                <c:ptCount val="5"/>
                <c:pt idx="0">
                  <c:v>27496</c:v>
                </c:pt>
                <c:pt idx="1">
                  <c:v>22577</c:v>
                </c:pt>
                <c:pt idx="2">
                  <c:v>25267</c:v>
                </c:pt>
                <c:pt idx="3">
                  <c:v>28891</c:v>
                </c:pt>
                <c:pt idx="4">
                  <c:v>31654</c:v>
                </c:pt>
              </c:numCache>
            </c:numRef>
          </c:val>
          <c:smooth val="0"/>
          <c:extLst>
            <c:ext xmlns:c16="http://schemas.microsoft.com/office/drawing/2014/chart" uri="{C3380CC4-5D6E-409C-BE32-E72D297353CC}">
              <c16:uniqueId val="{00000000-0EBB-45BF-873A-A0478976667D}"/>
            </c:ext>
          </c:extLst>
        </c:ser>
        <c:dLbls>
          <c:dLblPos val="t"/>
          <c:showLegendKey val="0"/>
          <c:showVal val="1"/>
          <c:showCatName val="0"/>
          <c:showSerName val="0"/>
          <c:showPercent val="0"/>
          <c:showBubbleSize val="0"/>
        </c:dLbls>
        <c:marker val="1"/>
        <c:smooth val="0"/>
        <c:axId val="485496536"/>
        <c:axId val="485503752"/>
      </c:lineChart>
      <c:catAx>
        <c:axId val="485496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Franklin Gothic Demi Cond" panose="020B0706030402020204" pitchFamily="34" charset="0"/>
                <a:ea typeface="+mn-ea"/>
                <a:cs typeface="Calibri" panose="020F0502020204030204" pitchFamily="34" charset="0"/>
              </a:defRPr>
            </a:pPr>
            <a:endParaRPr lang="en-US"/>
          </a:p>
        </c:txPr>
        <c:crossAx val="485503752"/>
        <c:crosses val="autoZero"/>
        <c:auto val="1"/>
        <c:lblAlgn val="ctr"/>
        <c:lblOffset val="100"/>
        <c:noMultiLvlLbl val="0"/>
      </c:catAx>
      <c:valAx>
        <c:axId val="485503752"/>
        <c:scaling>
          <c:orientation val="minMax"/>
          <c:min val="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Franklin Gothic Demi Cond" panose="020B0706030402020204" pitchFamily="34" charset="0"/>
                <a:ea typeface="+mn-ea"/>
                <a:cs typeface="Calibri" panose="020F0502020204030204" pitchFamily="34" charset="0"/>
              </a:defRPr>
            </a:pPr>
            <a:endParaRPr lang="en-US"/>
          </a:p>
        </c:txPr>
        <c:crossAx val="485496536"/>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sz="1600">
          <a:solidFill>
            <a:schemeClr val="tx1"/>
          </a:solidFill>
          <a:latin typeface="Franklin Gothic Demi Cond" panose="020B0706030402020204" pitchFamily="34" charset="0"/>
          <a:cs typeface="Calibri" panose="020F0502020204030204" pitchFamily="34" charset="0"/>
        </a:defRPr>
      </a:pPr>
      <a:endParaRPr lang="en-US"/>
    </a:p>
  </c:txPr>
  <c:externalData r:id="rId4">
    <c:autoUpdate val="0"/>
  </c:externalData>
  <c:userShapes r:id="rId5"/>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804395602170258"/>
          <c:y val="0.13196757894250005"/>
          <c:w val="0.88051962615308366"/>
          <c:h val="0.72093864979206368"/>
        </c:manualLayout>
      </c:layout>
      <c:barChart>
        <c:barDir val="col"/>
        <c:grouping val="clustered"/>
        <c:varyColors val="0"/>
        <c:ser>
          <c:idx val="0"/>
          <c:order val="0"/>
          <c:spPr>
            <a:solidFill>
              <a:schemeClr val="bg1">
                <a:lumMod val="75000"/>
              </a:schemeClr>
            </a:solidFill>
            <a:ln>
              <a:noFill/>
            </a:ln>
            <a:effectLst/>
          </c:spPr>
          <c:invertIfNegative val="0"/>
          <c:dPt>
            <c:idx val="0"/>
            <c:invertIfNegative val="0"/>
            <c:bubble3D val="0"/>
            <c:spPr>
              <a:solidFill>
                <a:schemeClr val="bg1">
                  <a:lumMod val="75000"/>
                </a:schemeClr>
              </a:solidFill>
              <a:ln>
                <a:noFill/>
              </a:ln>
              <a:effectLst/>
            </c:spPr>
            <c:extLst>
              <c:ext xmlns:c16="http://schemas.microsoft.com/office/drawing/2014/chart" uri="{C3380CC4-5D6E-409C-BE32-E72D297353CC}">
                <c16:uniqueId val="{00000001-9B3F-4877-BE88-479C9C06705B}"/>
              </c:ext>
            </c:extLst>
          </c:dPt>
          <c:dPt>
            <c:idx val="1"/>
            <c:invertIfNegative val="0"/>
            <c:bubble3D val="0"/>
            <c:spPr>
              <a:solidFill>
                <a:srgbClr val="643275"/>
              </a:solidFill>
              <a:ln>
                <a:noFill/>
              </a:ln>
              <a:effectLst/>
            </c:spPr>
            <c:extLst>
              <c:ext xmlns:c16="http://schemas.microsoft.com/office/drawing/2014/chart" uri="{C3380CC4-5D6E-409C-BE32-E72D297353CC}">
                <c16:uniqueId val="{00000003-9B3F-4877-BE88-479C9C06705B}"/>
              </c:ext>
            </c:extLst>
          </c:dPt>
          <c:dPt>
            <c:idx val="7"/>
            <c:invertIfNegative val="0"/>
            <c:bubble3D val="0"/>
            <c:spPr>
              <a:solidFill>
                <a:srgbClr val="643275"/>
              </a:solidFill>
              <a:ln>
                <a:noFill/>
              </a:ln>
              <a:effectLst/>
            </c:spPr>
            <c:extLst>
              <c:ext xmlns:c16="http://schemas.microsoft.com/office/drawing/2014/chart" uri="{C3380CC4-5D6E-409C-BE32-E72D297353CC}">
                <c16:uniqueId val="{00000005-9B3F-4877-BE88-479C9C06705B}"/>
              </c:ext>
            </c:extLst>
          </c:dPt>
          <c:dLbls>
            <c:numFmt formatCode="#,##0" sourceLinked="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 Dem Figures'!$B$46:$B$54</c:f>
              <c:strCache>
                <c:ptCount val="9"/>
                <c:pt idx="0">
                  <c:v>Female</c:v>
                </c:pt>
                <c:pt idx="1">
                  <c:v>Male</c:v>
                </c:pt>
                <c:pt idx="3">
                  <c:v>AI/AN
NH</c:v>
                </c:pt>
                <c:pt idx="4">
                  <c:v>Asian
NH</c:v>
                </c:pt>
                <c:pt idx="5">
                  <c:v>Black
NH</c:v>
                </c:pt>
                <c:pt idx="6">
                  <c:v>Hispanic</c:v>
                </c:pt>
                <c:pt idx="7">
                  <c:v>White 
NH</c:v>
                </c:pt>
                <c:pt idx="8">
                  <c:v>Other
NH</c:v>
                </c:pt>
              </c:strCache>
            </c:strRef>
          </c:cat>
          <c:val>
            <c:numRef>
              <c:f>'ED Dem Figures'!$C$46:$C$54</c:f>
              <c:numCache>
                <c:formatCode>#,##0</c:formatCode>
                <c:ptCount val="9"/>
                <c:pt idx="0">
                  <c:v>14866</c:v>
                </c:pt>
                <c:pt idx="1">
                  <c:v>16580</c:v>
                </c:pt>
                <c:pt idx="3">
                  <c:v>422</c:v>
                </c:pt>
                <c:pt idx="4">
                  <c:v>394</c:v>
                </c:pt>
                <c:pt idx="5">
                  <c:v>6853</c:v>
                </c:pt>
                <c:pt idx="6">
                  <c:v>2163</c:v>
                </c:pt>
                <c:pt idx="7">
                  <c:v>19937</c:v>
                </c:pt>
                <c:pt idx="8">
                  <c:v>1056</c:v>
                </c:pt>
              </c:numCache>
            </c:numRef>
          </c:val>
          <c:extLst>
            <c:ext xmlns:c16="http://schemas.microsoft.com/office/drawing/2014/chart" uri="{C3380CC4-5D6E-409C-BE32-E72D297353CC}">
              <c16:uniqueId val="{00000006-9B3F-4877-BE88-479C9C06705B}"/>
            </c:ext>
          </c:extLst>
        </c:ser>
        <c:dLbls>
          <c:showLegendKey val="0"/>
          <c:showVal val="0"/>
          <c:showCatName val="0"/>
          <c:showSerName val="0"/>
          <c:showPercent val="0"/>
          <c:showBubbleSize val="0"/>
        </c:dLbls>
        <c:gapWidth val="35"/>
        <c:overlap val="-27"/>
        <c:axId val="844182936"/>
        <c:axId val="844183264"/>
      </c:barChart>
      <c:catAx>
        <c:axId val="844182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844183264"/>
        <c:crosses val="autoZero"/>
        <c:auto val="1"/>
        <c:lblAlgn val="ctr"/>
        <c:lblOffset val="100"/>
        <c:tickLblSkip val="1"/>
        <c:noMultiLvlLbl val="0"/>
      </c:catAx>
      <c:valAx>
        <c:axId val="844183264"/>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84418293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400">
          <a:solidFill>
            <a:sysClr val="windowText" lastClr="000000"/>
          </a:solidFill>
          <a:latin typeface="Franklin Gothic Demi Cond" panose="020B0706030402020204" pitchFamily="34" charset="0"/>
        </a:defRPr>
      </a:pPr>
      <a:endParaRPr lang="en-US"/>
    </a:p>
  </c:txPr>
  <c:externalData r:id="rId4">
    <c:autoUpdate val="0"/>
  </c:externalData>
  <c:userShapes r:id="rId5"/>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259358449854646E-2"/>
          <c:y val="0.12022014869286712"/>
          <c:w val="0.891096278085728"/>
          <c:h val="0.73354423208112207"/>
        </c:manualLayout>
      </c:layout>
      <c:barChart>
        <c:barDir val="col"/>
        <c:grouping val="clustered"/>
        <c:varyColors val="0"/>
        <c:ser>
          <c:idx val="0"/>
          <c:order val="0"/>
          <c:spPr>
            <a:solidFill>
              <a:schemeClr val="bg1">
                <a:lumMod val="75000"/>
              </a:schemeClr>
            </a:solidFill>
            <a:ln>
              <a:noFill/>
            </a:ln>
            <a:effectLst/>
          </c:spPr>
          <c:invertIfNegative val="0"/>
          <c:dPt>
            <c:idx val="0"/>
            <c:invertIfNegative val="0"/>
            <c:bubble3D val="0"/>
            <c:spPr>
              <a:solidFill>
                <a:schemeClr val="bg1">
                  <a:lumMod val="75000"/>
                </a:schemeClr>
              </a:solidFill>
              <a:ln>
                <a:noFill/>
              </a:ln>
              <a:effectLst/>
            </c:spPr>
            <c:extLst>
              <c:ext xmlns:c16="http://schemas.microsoft.com/office/drawing/2014/chart" uri="{C3380CC4-5D6E-409C-BE32-E72D297353CC}">
                <c16:uniqueId val="{00000001-C89C-47E7-A34B-9D3DC8025F4C}"/>
              </c:ext>
            </c:extLst>
          </c:dPt>
          <c:dPt>
            <c:idx val="1"/>
            <c:invertIfNegative val="0"/>
            <c:bubble3D val="0"/>
            <c:spPr>
              <a:solidFill>
                <a:srgbClr val="643275"/>
              </a:solidFill>
              <a:ln>
                <a:noFill/>
              </a:ln>
              <a:effectLst/>
            </c:spPr>
            <c:extLst>
              <c:ext xmlns:c16="http://schemas.microsoft.com/office/drawing/2014/chart" uri="{C3380CC4-5D6E-409C-BE32-E72D297353CC}">
                <c16:uniqueId val="{00000003-C89C-47E7-A34B-9D3DC8025F4C}"/>
              </c:ext>
            </c:extLst>
          </c:dPt>
          <c:dPt>
            <c:idx val="3"/>
            <c:invertIfNegative val="0"/>
            <c:bubble3D val="0"/>
            <c:spPr>
              <a:solidFill>
                <a:srgbClr val="643275"/>
              </a:solidFill>
              <a:ln>
                <a:noFill/>
              </a:ln>
              <a:effectLst/>
            </c:spPr>
            <c:extLst>
              <c:ext xmlns:c16="http://schemas.microsoft.com/office/drawing/2014/chart" uri="{C3380CC4-5D6E-409C-BE32-E72D297353CC}">
                <c16:uniqueId val="{00000005-C89C-47E7-A34B-9D3DC8025F4C}"/>
              </c:ext>
            </c:extLst>
          </c:dPt>
          <c:dPt>
            <c:idx val="7"/>
            <c:invertIfNegative val="0"/>
            <c:bubble3D val="0"/>
            <c:spPr>
              <a:solidFill>
                <a:schemeClr val="bg1">
                  <a:lumMod val="75000"/>
                </a:schemeClr>
              </a:solidFill>
              <a:ln>
                <a:noFill/>
              </a:ln>
              <a:effectLst/>
            </c:spPr>
            <c:extLst>
              <c:ext xmlns:c16="http://schemas.microsoft.com/office/drawing/2014/chart" uri="{C3380CC4-5D6E-409C-BE32-E72D297353CC}">
                <c16:uniqueId val="{00000007-C89C-47E7-A34B-9D3DC8025F4C}"/>
              </c:ext>
            </c:extLst>
          </c:dPt>
          <c:dLbls>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 Dem Figures'!$B$46:$B$53</c:f>
              <c:strCache>
                <c:ptCount val="8"/>
                <c:pt idx="0">
                  <c:v>Female</c:v>
                </c:pt>
                <c:pt idx="1">
                  <c:v>Male</c:v>
                </c:pt>
                <c:pt idx="3">
                  <c:v>AI/AN
NH</c:v>
                </c:pt>
                <c:pt idx="4">
                  <c:v>Asian
NH</c:v>
                </c:pt>
                <c:pt idx="5">
                  <c:v>Black
NH</c:v>
                </c:pt>
                <c:pt idx="6">
                  <c:v>Hispanic</c:v>
                </c:pt>
                <c:pt idx="7">
                  <c:v>White 
NH</c:v>
                </c:pt>
              </c:strCache>
            </c:strRef>
          </c:cat>
          <c:val>
            <c:numRef>
              <c:f>'ED Dem Figures'!$D$46:$D$53</c:f>
              <c:numCache>
                <c:formatCode>#,##0</c:formatCode>
                <c:ptCount val="8"/>
                <c:pt idx="0">
                  <c:v>268.38929771948534</c:v>
                </c:pt>
                <c:pt idx="1">
                  <c:v>313.03561091599352</c:v>
                </c:pt>
                <c:pt idx="3">
                  <c:v>378.61116095460255</c:v>
                </c:pt>
                <c:pt idx="4">
                  <c:v>100.15709920636938</c:v>
                </c:pt>
                <c:pt idx="5">
                  <c:v>301.24758612898393</c:v>
                </c:pt>
                <c:pt idx="6">
                  <c:v>174.65789097568597</c:v>
                </c:pt>
                <c:pt idx="7">
                  <c:v>303.29855625505922</c:v>
                </c:pt>
              </c:numCache>
            </c:numRef>
          </c:val>
          <c:extLst>
            <c:ext xmlns:c16="http://schemas.microsoft.com/office/drawing/2014/chart" uri="{C3380CC4-5D6E-409C-BE32-E72D297353CC}">
              <c16:uniqueId val="{00000008-C89C-47E7-A34B-9D3DC8025F4C}"/>
            </c:ext>
          </c:extLst>
        </c:ser>
        <c:dLbls>
          <c:dLblPos val="outEnd"/>
          <c:showLegendKey val="0"/>
          <c:showVal val="1"/>
          <c:showCatName val="0"/>
          <c:showSerName val="0"/>
          <c:showPercent val="0"/>
          <c:showBubbleSize val="0"/>
        </c:dLbls>
        <c:gapWidth val="35"/>
        <c:overlap val="-27"/>
        <c:axId val="844182936"/>
        <c:axId val="844183264"/>
      </c:barChart>
      <c:catAx>
        <c:axId val="844182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844183264"/>
        <c:crosses val="autoZero"/>
        <c:auto val="1"/>
        <c:lblAlgn val="ctr"/>
        <c:lblOffset val="100"/>
        <c:tickLblSkip val="1"/>
        <c:noMultiLvlLbl val="0"/>
      </c:catAx>
      <c:valAx>
        <c:axId val="844183264"/>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84418293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600">
          <a:solidFill>
            <a:sysClr val="windowText" lastClr="000000"/>
          </a:solidFill>
          <a:latin typeface="Franklin Gothic Demi Cond" panose="020B0706030402020204" pitchFamily="34" charset="0"/>
        </a:defRPr>
      </a:pPr>
      <a:endParaRPr lang="en-US"/>
    </a:p>
  </c:txPr>
  <c:externalData r:id="rId3">
    <c:autoUpdate val="0"/>
  </c:externalData>
  <c:userShapes r:id="rId4"/>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549962082063889"/>
          <c:y val="0.11404543397592541"/>
          <c:w val="0.87811325737559764"/>
          <c:h val="0.73463034362084045"/>
        </c:manualLayout>
      </c:layout>
      <c:barChart>
        <c:barDir val="col"/>
        <c:grouping val="clustered"/>
        <c:varyColors val="0"/>
        <c:ser>
          <c:idx val="0"/>
          <c:order val="0"/>
          <c:spPr>
            <a:solidFill>
              <a:srgbClr val="643275"/>
            </a:solidFill>
            <a:ln>
              <a:noFill/>
            </a:ln>
            <a:effectLst/>
          </c:spPr>
          <c:invertIfNegative val="0"/>
          <c:dLbls>
            <c:dLbl>
              <c:idx val="3"/>
              <c:layout>
                <c:manualLayout>
                  <c:x val="6.109201250798826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1CE-44A1-A32C-9259A50C959E}"/>
                </c:ext>
              </c:extLst>
            </c:dLbl>
            <c:dLbl>
              <c:idx val="6"/>
              <c:layout>
                <c:manualLayout>
                  <c:x val="-7.6365015634985885E-3"/>
                  <c:y val="-1.0721123712016836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1CE-44A1-A32C-9259A50C959E}"/>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Franklin Gothic Demi Cond" panose="020B070603040202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 Dem Figures'!$B$3:$B$15</c:f>
              <c:strCache>
                <c:ptCount val="13"/>
                <c:pt idx="0">
                  <c:v>&lt;1</c:v>
                </c:pt>
                <c:pt idx="1">
                  <c:v>01-04</c:v>
                </c:pt>
                <c:pt idx="2">
                  <c:v>05-09</c:v>
                </c:pt>
                <c:pt idx="3">
                  <c:v>10-14</c:v>
                </c:pt>
                <c:pt idx="4">
                  <c:v>15-19</c:v>
                </c:pt>
                <c:pt idx="5">
                  <c:v>20-24</c:v>
                </c:pt>
                <c:pt idx="6">
                  <c:v>25-34</c:v>
                </c:pt>
                <c:pt idx="7">
                  <c:v>35-44</c:v>
                </c:pt>
                <c:pt idx="8">
                  <c:v>45-54</c:v>
                </c:pt>
                <c:pt idx="9">
                  <c:v>55-64</c:v>
                </c:pt>
                <c:pt idx="10">
                  <c:v>65-74</c:v>
                </c:pt>
                <c:pt idx="11">
                  <c:v>75-84</c:v>
                </c:pt>
                <c:pt idx="12">
                  <c:v>&gt;84</c:v>
                </c:pt>
              </c:strCache>
            </c:strRef>
          </c:cat>
          <c:val>
            <c:numRef>
              <c:f>'ED Dem Figures'!$C$3:$C$15</c:f>
              <c:numCache>
                <c:formatCode>General</c:formatCode>
                <c:ptCount val="13"/>
                <c:pt idx="0">
                  <c:v>528</c:v>
                </c:pt>
                <c:pt idx="1">
                  <c:v>744</c:v>
                </c:pt>
                <c:pt idx="2">
                  <c:v>1202</c:v>
                </c:pt>
                <c:pt idx="3">
                  <c:v>2367</c:v>
                </c:pt>
                <c:pt idx="4">
                  <c:v>3133</c:v>
                </c:pt>
                <c:pt idx="5">
                  <c:v>2206</c:v>
                </c:pt>
                <c:pt idx="6">
                  <c:v>3570</c:v>
                </c:pt>
                <c:pt idx="7">
                  <c:v>2847</c:v>
                </c:pt>
                <c:pt idx="8">
                  <c:v>2532</c:v>
                </c:pt>
                <c:pt idx="9">
                  <c:v>2816</c:v>
                </c:pt>
                <c:pt idx="10">
                  <c:v>3327</c:v>
                </c:pt>
                <c:pt idx="11">
                  <c:v>3497</c:v>
                </c:pt>
                <c:pt idx="12">
                  <c:v>2580</c:v>
                </c:pt>
              </c:numCache>
            </c:numRef>
          </c:val>
          <c:extLst>
            <c:ext xmlns:c16="http://schemas.microsoft.com/office/drawing/2014/chart" uri="{C3380CC4-5D6E-409C-BE32-E72D297353CC}">
              <c16:uniqueId val="{00000002-91CE-44A1-A32C-9259A50C959E}"/>
            </c:ext>
          </c:extLst>
        </c:ser>
        <c:dLbls>
          <c:dLblPos val="outEnd"/>
          <c:showLegendKey val="0"/>
          <c:showVal val="1"/>
          <c:showCatName val="0"/>
          <c:showSerName val="0"/>
          <c:showPercent val="0"/>
          <c:showBubbleSize val="0"/>
        </c:dLbls>
        <c:gapWidth val="57"/>
        <c:overlap val="-3"/>
        <c:axId val="358141192"/>
        <c:axId val="358138568"/>
      </c:barChart>
      <c:catAx>
        <c:axId val="358141192"/>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solidFill>
                    <a:latin typeface="Franklin Gothic Demi Cond" panose="020B0706030402020204" pitchFamily="34" charset="0"/>
                    <a:ea typeface="+mn-ea"/>
                    <a:cs typeface="Calibri" panose="020F0502020204030204" pitchFamily="34" charset="0"/>
                  </a:defRPr>
                </a:pPr>
                <a:r>
                  <a:rPr lang="en-US"/>
                  <a:t>Age Group</a:t>
                </a:r>
              </a:p>
            </c:rich>
          </c:tx>
          <c:layout>
            <c:manualLayout>
              <c:xMode val="edge"/>
              <c:yMode val="edge"/>
              <c:x val="0.47967367671656347"/>
              <c:y val="0.92907129575554959"/>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Franklin Gothic Demi Cond" panose="020B0706030402020204" pitchFamily="34" charset="0"/>
                  <a:ea typeface="+mn-ea"/>
                  <a:cs typeface="Calibri" panose="020F050202020403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Franklin Gothic Demi Cond" panose="020B0706030402020204" pitchFamily="34" charset="0"/>
                <a:ea typeface="+mn-ea"/>
                <a:cs typeface="Calibri" panose="020F0502020204030204" pitchFamily="34" charset="0"/>
              </a:defRPr>
            </a:pPr>
            <a:endParaRPr lang="en-US"/>
          </a:p>
        </c:txPr>
        <c:crossAx val="358138568"/>
        <c:crosses val="autoZero"/>
        <c:auto val="1"/>
        <c:lblAlgn val="ctr"/>
        <c:lblOffset val="100"/>
        <c:noMultiLvlLbl val="0"/>
      </c:catAx>
      <c:valAx>
        <c:axId val="358138568"/>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Franklin Gothic Demi Cond" panose="020B0706030402020204" pitchFamily="34" charset="0"/>
                <a:ea typeface="+mn-ea"/>
                <a:cs typeface="Calibri" panose="020F0502020204030204" pitchFamily="34" charset="0"/>
              </a:defRPr>
            </a:pPr>
            <a:endParaRPr lang="en-US"/>
          </a:p>
        </c:txPr>
        <c:crossAx val="358141192"/>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sz="1600">
          <a:solidFill>
            <a:schemeClr val="tx1"/>
          </a:solidFill>
          <a:latin typeface="Franklin Gothic Demi Cond" panose="020B0706030402020204" pitchFamily="34" charset="0"/>
          <a:cs typeface="Calibri" panose="020F0502020204030204" pitchFamily="34" charset="0"/>
        </a:defRPr>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120392284204981"/>
          <c:y val="3.0326797707019206E-2"/>
          <c:w val="0.38786305466205134"/>
          <c:h val="0.94623117806590584"/>
        </c:manualLayout>
      </c:layout>
      <c:barChart>
        <c:barDir val="bar"/>
        <c:grouping val="clustered"/>
        <c:varyColors val="0"/>
        <c:ser>
          <c:idx val="0"/>
          <c:order val="0"/>
          <c:spPr>
            <a:solidFill>
              <a:srgbClr val="17375E"/>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'Background Slide 4,5&amp;6'!$B$33:$B$40</c:f>
              <c:strCache>
                <c:ptCount val="8"/>
                <c:pt idx="0">
                  <c:v>Veterans</c:v>
                </c:pt>
                <c:pt idx="1">
                  <c:v>Speak English less than "very well"</c:v>
                </c:pt>
                <c:pt idx="2">
                  <c:v>Have a disability</c:v>
                </c:pt>
                <c:pt idx="3">
                  <c:v>Have less than high school education</c:v>
                </c:pt>
                <c:pt idx="4">
                  <c:v>Have high school education/GED</c:v>
                </c:pt>
                <c:pt idx="5">
                  <c:v>In the labor force</c:v>
                </c:pt>
                <c:pt idx="6">
                  <c:v>Income below poverty level (PL)</c:v>
                </c:pt>
                <c:pt idx="7">
                  <c:v>Income 100%-149% of PL</c:v>
                </c:pt>
              </c:strCache>
            </c:strRef>
          </c:cat>
          <c:val>
            <c:numRef>
              <c:f>'Background Slide 4,5&amp;6'!$C$33:$C$40</c:f>
              <c:numCache>
                <c:formatCode>General</c:formatCode>
                <c:ptCount val="8"/>
                <c:pt idx="0">
                  <c:v>15.8</c:v>
                </c:pt>
                <c:pt idx="1">
                  <c:v>2.7</c:v>
                </c:pt>
                <c:pt idx="2">
                  <c:v>33.200000000000003</c:v>
                </c:pt>
                <c:pt idx="3">
                  <c:v>12.2</c:v>
                </c:pt>
                <c:pt idx="4">
                  <c:v>29.5</c:v>
                </c:pt>
                <c:pt idx="5">
                  <c:v>17.7</c:v>
                </c:pt>
                <c:pt idx="6">
                  <c:v>10.199999999999999</c:v>
                </c:pt>
                <c:pt idx="7">
                  <c:v>9.8000000000000007</c:v>
                </c:pt>
              </c:numCache>
            </c:numRef>
          </c:val>
          <c:extLst>
            <c:ext xmlns:c16="http://schemas.microsoft.com/office/drawing/2014/chart" uri="{C3380CC4-5D6E-409C-BE32-E72D297353CC}">
              <c16:uniqueId val="{00000000-855D-4929-B9B8-1C78C74F9034}"/>
            </c:ext>
          </c:extLst>
        </c:ser>
        <c:dLbls>
          <c:showLegendKey val="0"/>
          <c:showVal val="0"/>
          <c:showCatName val="0"/>
          <c:showSerName val="0"/>
          <c:showPercent val="0"/>
          <c:showBubbleSize val="0"/>
        </c:dLbls>
        <c:gapWidth val="35"/>
        <c:axId val="543626536"/>
        <c:axId val="543624896"/>
      </c:barChart>
      <c:catAx>
        <c:axId val="543626536"/>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2000" b="0" i="0" u="none" strike="noStrike" kern="1200" baseline="0">
                <a:solidFill>
                  <a:schemeClr val="tx1"/>
                </a:solidFill>
                <a:latin typeface="Franklin Gothic Demi Cond" panose="020B0706030402020204" pitchFamily="34" charset="0"/>
                <a:ea typeface="+mn-ea"/>
                <a:cs typeface="+mn-cs"/>
              </a:defRPr>
            </a:pPr>
            <a:endParaRPr lang="en-US"/>
          </a:p>
        </c:txPr>
        <c:crossAx val="543624896"/>
        <c:crosses val="autoZero"/>
        <c:auto val="1"/>
        <c:lblAlgn val="ctr"/>
        <c:lblOffset val="100"/>
        <c:noMultiLvlLbl val="0"/>
      </c:catAx>
      <c:valAx>
        <c:axId val="543624896"/>
        <c:scaling>
          <c:orientation val="minMax"/>
          <c:max val="50"/>
        </c:scaling>
        <c:delete val="0"/>
        <c:axPos val="t"/>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Franklin Gothic Demi Cond" panose="020B0706030402020204" pitchFamily="34" charset="0"/>
                <a:ea typeface="+mn-ea"/>
                <a:cs typeface="+mn-cs"/>
              </a:defRPr>
            </a:pPr>
            <a:endParaRPr lang="en-US"/>
          </a:p>
        </c:txPr>
        <c:crossAx val="5436265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b="0">
          <a:solidFill>
            <a:schemeClr val="tx1"/>
          </a:solidFill>
          <a:latin typeface="Franklin Gothic Demi Cond" panose="020B0706030402020204" pitchFamily="34" charset="0"/>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437540288394893"/>
          <c:y val="0.12462049660672213"/>
          <c:w val="0.88381684011894657"/>
          <c:h val="0.7131745104751932"/>
        </c:manualLayout>
      </c:layout>
      <c:lineChart>
        <c:grouping val="stacked"/>
        <c:varyColors val="0"/>
        <c:ser>
          <c:idx val="0"/>
          <c:order val="0"/>
          <c:spPr>
            <a:ln w="50800" cap="rnd">
              <a:solidFill>
                <a:srgbClr val="643275">
                  <a:alpha val="99000"/>
                </a:srgbClr>
              </a:solidFill>
              <a:round/>
            </a:ln>
            <a:effectLst/>
          </c:spPr>
          <c:marker>
            <c:symbol val="circle"/>
            <c:size val="8"/>
            <c:spPr>
              <a:solidFill>
                <a:srgbClr val="643275"/>
              </a:solidFill>
              <a:ln w="9525">
                <a:solidFill>
                  <a:srgbClr val="643275">
                    <a:alpha val="99000"/>
                  </a:srgbClr>
                </a:solidFill>
              </a:ln>
              <a:effectLst/>
            </c:spPr>
          </c:marker>
          <c:dLbls>
            <c:dLbl>
              <c:idx val="11"/>
              <c:layout>
                <c:manualLayout>
                  <c:x val="-1.1025964379288685E-2"/>
                  <c:y val="3.587730952003681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A1D-4AF9-9BD4-9023F4196DD9}"/>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Franklin Gothic Demi Cond" panose="020B0706030402020204" pitchFamily="34" charset="0"/>
                    <a:ea typeface="+mn-ea"/>
                    <a:cs typeface="Calibri" panose="020F050202020403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 Dem Figures'!$B$3:$B$15</c:f>
              <c:strCache>
                <c:ptCount val="13"/>
                <c:pt idx="0">
                  <c:v>&lt;1</c:v>
                </c:pt>
                <c:pt idx="1">
                  <c:v>01-04</c:v>
                </c:pt>
                <c:pt idx="2">
                  <c:v>05-09</c:v>
                </c:pt>
                <c:pt idx="3">
                  <c:v>10-14</c:v>
                </c:pt>
                <c:pt idx="4">
                  <c:v>15-19</c:v>
                </c:pt>
                <c:pt idx="5">
                  <c:v>20-24</c:v>
                </c:pt>
                <c:pt idx="6">
                  <c:v>25-34</c:v>
                </c:pt>
                <c:pt idx="7">
                  <c:v>35-44</c:v>
                </c:pt>
                <c:pt idx="8">
                  <c:v>45-54</c:v>
                </c:pt>
                <c:pt idx="9">
                  <c:v>55-64</c:v>
                </c:pt>
                <c:pt idx="10">
                  <c:v>65-74</c:v>
                </c:pt>
                <c:pt idx="11">
                  <c:v>75-84</c:v>
                </c:pt>
                <c:pt idx="12">
                  <c:v>&gt;84</c:v>
                </c:pt>
              </c:strCache>
            </c:strRef>
          </c:cat>
          <c:val>
            <c:numRef>
              <c:f>'ED Dem Figures'!$D$3:$D$15</c:f>
              <c:numCache>
                <c:formatCode>#,##0</c:formatCode>
                <c:ptCount val="13"/>
                <c:pt idx="0">
                  <c:v>437.80368484768081</c:v>
                </c:pt>
                <c:pt idx="1">
                  <c:v>153.13273767991552</c:v>
                </c:pt>
                <c:pt idx="2">
                  <c:v>188.10641627543035</c:v>
                </c:pt>
                <c:pt idx="3">
                  <c:v>357.25605614670593</c:v>
                </c:pt>
                <c:pt idx="4">
                  <c:v>432.9297446087603</c:v>
                </c:pt>
                <c:pt idx="5">
                  <c:v>303.38328751411365</c:v>
                </c:pt>
                <c:pt idx="6">
                  <c:v>244.90283120020911</c:v>
                </c:pt>
                <c:pt idx="7">
                  <c:v>205.68906921903178</c:v>
                </c:pt>
                <c:pt idx="8">
                  <c:v>187.10567036592016</c:v>
                </c:pt>
                <c:pt idx="9">
                  <c:v>205.08413474668541</c:v>
                </c:pt>
                <c:pt idx="10">
                  <c:v>293.5262766452073</c:v>
                </c:pt>
                <c:pt idx="11">
                  <c:v>585.38169497880779</c:v>
                </c:pt>
                <c:pt idx="12">
                  <c:v>1452.3592393690681</c:v>
                </c:pt>
              </c:numCache>
            </c:numRef>
          </c:val>
          <c:smooth val="0"/>
          <c:extLst>
            <c:ext xmlns:c16="http://schemas.microsoft.com/office/drawing/2014/chart" uri="{C3380CC4-5D6E-409C-BE32-E72D297353CC}">
              <c16:uniqueId val="{0000000D-8A1D-4AF9-9BD4-9023F4196DD9}"/>
            </c:ext>
          </c:extLst>
        </c:ser>
        <c:dLbls>
          <c:dLblPos val="t"/>
          <c:showLegendKey val="0"/>
          <c:showVal val="1"/>
          <c:showCatName val="0"/>
          <c:showSerName val="0"/>
          <c:showPercent val="0"/>
          <c:showBubbleSize val="0"/>
        </c:dLbls>
        <c:marker val="1"/>
        <c:smooth val="0"/>
        <c:axId val="358141192"/>
        <c:axId val="358138568"/>
      </c:lineChart>
      <c:catAx>
        <c:axId val="358141192"/>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solidFill>
                    <a:latin typeface="Franklin Gothic Demi Cond" panose="020B0706030402020204" pitchFamily="34" charset="0"/>
                    <a:ea typeface="+mn-ea"/>
                    <a:cs typeface="Calibri" panose="020F0502020204030204" pitchFamily="34" charset="0"/>
                  </a:defRPr>
                </a:pPr>
                <a:r>
                  <a:rPr lang="en-US"/>
                  <a:t>Age Group</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Franklin Gothic Demi Cond" panose="020B0706030402020204" pitchFamily="34" charset="0"/>
                  <a:ea typeface="+mn-ea"/>
                  <a:cs typeface="Calibri" panose="020F050202020403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Franklin Gothic Demi Cond" panose="020B0706030402020204" pitchFamily="34" charset="0"/>
                <a:ea typeface="+mn-ea"/>
                <a:cs typeface="Calibri" panose="020F0502020204030204" pitchFamily="34" charset="0"/>
              </a:defRPr>
            </a:pPr>
            <a:endParaRPr lang="en-US"/>
          </a:p>
        </c:txPr>
        <c:crossAx val="358138568"/>
        <c:crosses val="autoZero"/>
        <c:auto val="1"/>
        <c:lblAlgn val="ctr"/>
        <c:lblOffset val="100"/>
        <c:noMultiLvlLbl val="0"/>
      </c:catAx>
      <c:valAx>
        <c:axId val="358138568"/>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Franklin Gothic Demi Cond" panose="020B0706030402020204" pitchFamily="34" charset="0"/>
                <a:ea typeface="+mn-ea"/>
                <a:cs typeface="Calibri" panose="020F0502020204030204" pitchFamily="34" charset="0"/>
              </a:defRPr>
            </a:pPr>
            <a:endParaRPr lang="en-US"/>
          </a:p>
        </c:txPr>
        <c:crossAx val="358141192"/>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sz="1600">
          <a:solidFill>
            <a:schemeClr val="tx1"/>
          </a:solidFill>
          <a:latin typeface="Franklin Gothic Demi Cond" panose="020B0706030402020204" pitchFamily="34" charset="0"/>
          <a:cs typeface="Calibri" panose="020F0502020204030204" pitchFamily="34" charset="0"/>
        </a:defRPr>
      </a:pPr>
      <a:endParaRPr lang="en-US"/>
    </a:p>
  </c:txPr>
  <c:externalData r:id="rId4">
    <c:autoUpdate val="0"/>
  </c:externalData>
  <c:userShapes r:id="rId5"/>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0" i="0" u="none" strike="noStrike" kern="1200" spc="0" baseline="0">
                <a:solidFill>
                  <a:sysClr val="windowText" lastClr="000000"/>
                </a:solidFill>
                <a:latin typeface="+mn-lt"/>
                <a:ea typeface="+mn-ea"/>
                <a:cs typeface="+mn-cs"/>
              </a:defRPr>
            </a:pPr>
            <a:r>
              <a:rPr lang="en-US" sz="2200" baseline="0" dirty="0">
                <a:solidFill>
                  <a:sysClr val="windowText" lastClr="000000"/>
                </a:solidFill>
                <a:latin typeface="Franklin Gothic Demi Cond" panose="020B0706030402020204" pitchFamily="34" charset="0"/>
              </a:rPr>
              <a:t>Rate of ED Visits by Sex and Age Group</a:t>
            </a:r>
            <a:endParaRPr lang="en-US" sz="2200" dirty="0">
              <a:solidFill>
                <a:sysClr val="windowText" lastClr="000000"/>
              </a:solidFill>
              <a:latin typeface="Franklin Gothic Demi Cond" panose="020B0706030402020204" pitchFamily="34" charset="0"/>
            </a:endParaRPr>
          </a:p>
        </c:rich>
      </c:tx>
      <c:layout>
        <c:manualLayout>
          <c:xMode val="edge"/>
          <c:yMode val="edge"/>
          <c:x val="1.2407555036174935E-3"/>
          <c:y val="8.5861747712494309E-3"/>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0.10364012620700934"/>
          <c:y val="0.14345992360986057"/>
          <c:w val="0.8821095107249538"/>
          <c:h val="0.70606169025030563"/>
        </c:manualLayout>
      </c:layout>
      <c:barChart>
        <c:barDir val="col"/>
        <c:grouping val="clustered"/>
        <c:varyColors val="0"/>
        <c:ser>
          <c:idx val="0"/>
          <c:order val="0"/>
          <c:tx>
            <c:strRef>
              <c:f>'ED Dem Figures'!$B$97</c:f>
              <c:strCache>
                <c:ptCount val="1"/>
                <c:pt idx="0">
                  <c:v>Female</c:v>
                </c:pt>
              </c:strCache>
            </c:strRef>
          </c:tx>
          <c:spPr>
            <a:solidFill>
              <a:srgbClr val="D3B3DF"/>
            </a:solidFill>
            <a:ln>
              <a:noFill/>
            </a:ln>
            <a:effectLst/>
          </c:spPr>
          <c:invertIfNegative val="0"/>
          <c:dLbls>
            <c:dLbl>
              <c:idx val="12"/>
              <c:layout>
                <c:manualLayout>
                  <c:x val="-2.3877819886463137E-2"/>
                  <c:y val="4.973193275272312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15E-4370-8ADD-99D44AE6E0B2}"/>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Franklin Gothic Demi Cond" panose="020B07060304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 Dem Figures'!$A$98:$A$110</c:f>
              <c:strCache>
                <c:ptCount val="13"/>
                <c:pt idx="0">
                  <c:v>&lt;1</c:v>
                </c:pt>
                <c:pt idx="1">
                  <c:v>1-4</c:v>
                </c:pt>
                <c:pt idx="2">
                  <c:v>5-9</c:v>
                </c:pt>
                <c:pt idx="3">
                  <c:v>10-14</c:v>
                </c:pt>
                <c:pt idx="4">
                  <c:v>15-19</c:v>
                </c:pt>
                <c:pt idx="5">
                  <c:v>20-24</c:v>
                </c:pt>
                <c:pt idx="6">
                  <c:v>25-34</c:v>
                </c:pt>
                <c:pt idx="7">
                  <c:v>35-44</c:v>
                </c:pt>
                <c:pt idx="8">
                  <c:v>45-54</c:v>
                </c:pt>
                <c:pt idx="9">
                  <c:v>55-64</c:v>
                </c:pt>
                <c:pt idx="10">
                  <c:v>65-74</c:v>
                </c:pt>
                <c:pt idx="11">
                  <c:v>75-84</c:v>
                </c:pt>
                <c:pt idx="12">
                  <c:v>&gt;84</c:v>
                </c:pt>
              </c:strCache>
            </c:strRef>
          </c:cat>
          <c:val>
            <c:numRef>
              <c:f>'ED Dem Figures'!$B$113:$B$125</c:f>
              <c:numCache>
                <c:formatCode>0.0</c:formatCode>
                <c:ptCount val="13"/>
                <c:pt idx="0">
                  <c:v>382.88748213191747</c:v>
                </c:pt>
                <c:pt idx="1">
                  <c:v>137.09690985247363</c:v>
                </c:pt>
                <c:pt idx="2">
                  <c:v>134.37119081668891</c:v>
                </c:pt>
                <c:pt idx="3">
                  <c:v>254.55800594174136</c:v>
                </c:pt>
                <c:pt idx="4">
                  <c:v>404.07351312249926</c:v>
                </c:pt>
                <c:pt idx="5">
                  <c:v>307.73503050430577</c:v>
                </c:pt>
                <c:pt idx="6">
                  <c:v>233.7415162888619</c:v>
                </c:pt>
                <c:pt idx="7">
                  <c:v>189.18041202756305</c:v>
                </c:pt>
                <c:pt idx="8">
                  <c:v>179.01203302388515</c:v>
                </c:pt>
                <c:pt idx="9">
                  <c:v>177.83597693623673</c:v>
                </c:pt>
                <c:pt idx="10">
                  <c:v>267.15456636112873</c:v>
                </c:pt>
                <c:pt idx="11">
                  <c:v>557.68570874423733</c:v>
                </c:pt>
                <c:pt idx="12">
                  <c:v>1238.1052520897956</c:v>
                </c:pt>
              </c:numCache>
            </c:numRef>
          </c:val>
          <c:extLst>
            <c:ext xmlns:c16="http://schemas.microsoft.com/office/drawing/2014/chart" uri="{C3380CC4-5D6E-409C-BE32-E72D297353CC}">
              <c16:uniqueId val="{00000001-A15E-4370-8ADD-99D44AE6E0B2}"/>
            </c:ext>
          </c:extLst>
        </c:ser>
        <c:ser>
          <c:idx val="1"/>
          <c:order val="1"/>
          <c:tx>
            <c:strRef>
              <c:f>'ED Dem Figures'!$C$97</c:f>
              <c:strCache>
                <c:ptCount val="1"/>
                <c:pt idx="0">
                  <c:v>Male</c:v>
                </c:pt>
              </c:strCache>
            </c:strRef>
          </c:tx>
          <c:spPr>
            <a:solidFill>
              <a:srgbClr val="643275"/>
            </a:solidFill>
            <a:ln>
              <a:noFill/>
            </a:ln>
            <a:effectLst/>
          </c:spPr>
          <c:invertIfNegative val="0"/>
          <c:dLbls>
            <c:dLbl>
              <c:idx val="12"/>
              <c:layout>
                <c:manualLayout>
                  <c:x val="-1.035973570438064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15E-4370-8ADD-99D44AE6E0B2}"/>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Franklin Gothic Demi Cond" panose="020B07060304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 Dem Figures'!$A$98:$A$110</c:f>
              <c:strCache>
                <c:ptCount val="13"/>
                <c:pt idx="0">
                  <c:v>&lt;1</c:v>
                </c:pt>
                <c:pt idx="1">
                  <c:v>1-4</c:v>
                </c:pt>
                <c:pt idx="2">
                  <c:v>5-9</c:v>
                </c:pt>
                <c:pt idx="3">
                  <c:v>10-14</c:v>
                </c:pt>
                <c:pt idx="4">
                  <c:v>15-19</c:v>
                </c:pt>
                <c:pt idx="5">
                  <c:v>20-24</c:v>
                </c:pt>
                <c:pt idx="6">
                  <c:v>25-34</c:v>
                </c:pt>
                <c:pt idx="7">
                  <c:v>35-44</c:v>
                </c:pt>
                <c:pt idx="8">
                  <c:v>45-54</c:v>
                </c:pt>
                <c:pt idx="9">
                  <c:v>55-64</c:v>
                </c:pt>
                <c:pt idx="10">
                  <c:v>65-74</c:v>
                </c:pt>
                <c:pt idx="11">
                  <c:v>75-84</c:v>
                </c:pt>
                <c:pt idx="12">
                  <c:v>&gt;84</c:v>
                </c:pt>
              </c:strCache>
            </c:strRef>
          </c:cat>
          <c:val>
            <c:numRef>
              <c:f>'ED Dem Figures'!$D$113:$D$125</c:f>
              <c:numCache>
                <c:formatCode>0.0</c:formatCode>
                <c:ptCount val="13"/>
                <c:pt idx="0">
                  <c:v>486.7557165496944</c:v>
                </c:pt>
                <c:pt idx="1">
                  <c:v>168.10110253361015</c:v>
                </c:pt>
                <c:pt idx="2">
                  <c:v>238.64008847144743</c:v>
                </c:pt>
                <c:pt idx="3">
                  <c:v>455.53235167097546</c:v>
                </c:pt>
                <c:pt idx="4">
                  <c:v>459.46486811005525</c:v>
                </c:pt>
                <c:pt idx="5">
                  <c:v>298.47794950725751</c:v>
                </c:pt>
                <c:pt idx="6">
                  <c:v>255.48471779486218</c:v>
                </c:pt>
                <c:pt idx="7">
                  <c:v>222.39208460914224</c:v>
                </c:pt>
                <c:pt idx="8">
                  <c:v>195.09808510927454</c:v>
                </c:pt>
                <c:pt idx="9">
                  <c:v>233.8246164522017</c:v>
                </c:pt>
                <c:pt idx="10">
                  <c:v>323.9309227824404</c:v>
                </c:pt>
                <c:pt idx="11">
                  <c:v>620.7745955241694</c:v>
                </c:pt>
                <c:pt idx="12">
                  <c:v>1610.6177970904971</c:v>
                </c:pt>
              </c:numCache>
            </c:numRef>
          </c:val>
          <c:extLst>
            <c:ext xmlns:c16="http://schemas.microsoft.com/office/drawing/2014/chart" uri="{C3380CC4-5D6E-409C-BE32-E72D297353CC}">
              <c16:uniqueId val="{00000003-A15E-4370-8ADD-99D44AE6E0B2}"/>
            </c:ext>
          </c:extLst>
        </c:ser>
        <c:dLbls>
          <c:showLegendKey val="0"/>
          <c:showVal val="0"/>
          <c:showCatName val="0"/>
          <c:showSerName val="0"/>
          <c:showPercent val="0"/>
          <c:showBubbleSize val="0"/>
        </c:dLbls>
        <c:gapWidth val="65"/>
        <c:overlap val="5"/>
        <c:axId val="1738635280"/>
        <c:axId val="1738634032"/>
      </c:barChart>
      <c:catAx>
        <c:axId val="1738635280"/>
        <c:scaling>
          <c:orientation val="minMax"/>
        </c:scaling>
        <c:delete val="0"/>
        <c:axPos val="b"/>
        <c:title>
          <c:tx>
            <c:rich>
              <a:bodyPr rot="0" spcFirstLastPara="1" vertOverflow="ellipsis" vert="horz" wrap="square" anchor="ctr" anchorCtr="1"/>
              <a:lstStyle/>
              <a:p>
                <a:pPr>
                  <a:defRPr sz="1600" b="0" i="0" u="none" strike="noStrike" kern="1200" baseline="0">
                    <a:solidFill>
                      <a:sysClr val="windowText" lastClr="000000"/>
                    </a:solidFill>
                    <a:latin typeface="Franklin Gothic Demi Cond" panose="020B0706030402020204" pitchFamily="34" charset="0"/>
                    <a:ea typeface="+mn-ea"/>
                    <a:cs typeface="+mn-cs"/>
                  </a:defRPr>
                </a:pPr>
                <a:r>
                  <a:rPr lang="en-US" sz="1600">
                    <a:solidFill>
                      <a:sysClr val="windowText" lastClr="000000"/>
                    </a:solidFill>
                    <a:latin typeface="Franklin Gothic Demi Cond" panose="020B0706030402020204" pitchFamily="34" charset="0"/>
                  </a:rPr>
                  <a:t>Age Group</a:t>
                </a:r>
              </a:p>
            </c:rich>
          </c:tx>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Franklin Gothic Demi Cond" panose="020B0706030402020204" pitchFamily="34"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1738634032"/>
        <c:crosses val="autoZero"/>
        <c:auto val="1"/>
        <c:lblAlgn val="ctr"/>
        <c:lblOffset val="100"/>
        <c:noMultiLvlLbl val="0"/>
      </c:catAx>
      <c:valAx>
        <c:axId val="1738634032"/>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1738635280"/>
        <c:crosses val="autoZero"/>
        <c:crossBetween val="between"/>
      </c:valAx>
      <c:spPr>
        <a:noFill/>
        <a:ln>
          <a:noFill/>
        </a:ln>
        <a:effectLst/>
      </c:spPr>
    </c:plotArea>
    <c:legend>
      <c:legendPos val="b"/>
      <c:layout>
        <c:manualLayout>
          <c:xMode val="edge"/>
          <c:yMode val="edge"/>
          <c:x val="8.8737168096431562E-2"/>
          <c:y val="0.11210940091554433"/>
          <c:w val="0.17556021167083946"/>
          <c:h val="0.11040626095857303"/>
        </c:manualLayout>
      </c:layout>
      <c:overlay val="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Franklin Gothic Demi Cond" panose="020B07060304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910734875636022"/>
          <c:y val="2.2524133219302644E-2"/>
          <c:w val="0.608926572459075"/>
          <c:h val="0.93299258831719645"/>
        </c:manualLayout>
      </c:layout>
      <c:barChart>
        <c:barDir val="bar"/>
        <c:grouping val="clustered"/>
        <c:varyColors val="0"/>
        <c:ser>
          <c:idx val="0"/>
          <c:order val="0"/>
          <c:spPr>
            <a:solidFill>
              <a:schemeClr val="bg1">
                <a:lumMod val="65000"/>
              </a:schemeClr>
            </a:solidFill>
            <a:ln>
              <a:noFill/>
            </a:ln>
            <a:effectLst/>
          </c:spPr>
          <c:invertIfNegative val="0"/>
          <c:dPt>
            <c:idx val="0"/>
            <c:invertIfNegative val="0"/>
            <c:bubble3D val="0"/>
            <c:spPr>
              <a:solidFill>
                <a:srgbClr val="52849C"/>
              </a:solidFill>
              <a:ln>
                <a:noFill/>
              </a:ln>
              <a:effectLst/>
            </c:spPr>
            <c:extLst>
              <c:ext xmlns:c16="http://schemas.microsoft.com/office/drawing/2014/chart" uri="{C3380CC4-5D6E-409C-BE32-E72D297353CC}">
                <c16:uniqueId val="{00000001-3CDB-431B-9CA3-6FACED3F92F0}"/>
              </c:ext>
            </c:extLst>
          </c:dPt>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'Background Slide 4,5&amp;6'!$B$103:$B$108</c:f>
              <c:strCache>
                <c:ptCount val="6"/>
                <c:pt idx="0">
                  <c:v>Ambulatory</c:v>
                </c:pt>
                <c:pt idx="1">
                  <c:v>Independent living</c:v>
                </c:pt>
                <c:pt idx="2">
                  <c:v>Hearing</c:v>
                </c:pt>
                <c:pt idx="3">
                  <c:v>Cognitive</c:v>
                </c:pt>
                <c:pt idx="4">
                  <c:v>Self-care</c:v>
                </c:pt>
                <c:pt idx="5">
                  <c:v>Vision</c:v>
                </c:pt>
              </c:strCache>
            </c:strRef>
          </c:cat>
          <c:val>
            <c:numRef>
              <c:f>'Background Slide 4,5&amp;6'!$C$103:$C$108</c:f>
              <c:numCache>
                <c:formatCode>General</c:formatCode>
                <c:ptCount val="6"/>
                <c:pt idx="0">
                  <c:v>20.9</c:v>
                </c:pt>
                <c:pt idx="1">
                  <c:v>12.7</c:v>
                </c:pt>
                <c:pt idx="2">
                  <c:v>13.8</c:v>
                </c:pt>
                <c:pt idx="3">
                  <c:v>8.1</c:v>
                </c:pt>
                <c:pt idx="4">
                  <c:v>6.8</c:v>
                </c:pt>
                <c:pt idx="5">
                  <c:v>6.1</c:v>
                </c:pt>
              </c:numCache>
            </c:numRef>
          </c:val>
          <c:extLst>
            <c:ext xmlns:c16="http://schemas.microsoft.com/office/drawing/2014/chart" uri="{C3380CC4-5D6E-409C-BE32-E72D297353CC}">
              <c16:uniqueId val="{00000002-3CDB-431B-9CA3-6FACED3F92F0}"/>
            </c:ext>
          </c:extLst>
        </c:ser>
        <c:dLbls>
          <c:dLblPos val="outEnd"/>
          <c:showLegendKey val="0"/>
          <c:showVal val="1"/>
          <c:showCatName val="0"/>
          <c:showSerName val="0"/>
          <c:showPercent val="0"/>
          <c:showBubbleSize val="0"/>
        </c:dLbls>
        <c:gapWidth val="35"/>
        <c:axId val="543626536"/>
        <c:axId val="543624896"/>
      </c:barChart>
      <c:catAx>
        <c:axId val="543626536"/>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800" b="0" i="0" u="none" strike="noStrike" kern="1200" baseline="0">
                <a:solidFill>
                  <a:schemeClr val="tx1"/>
                </a:solidFill>
                <a:latin typeface="Franklin Gothic Demi Cond" panose="020B0706030402020204" pitchFamily="34" charset="0"/>
                <a:ea typeface="+mn-ea"/>
                <a:cs typeface="+mn-cs"/>
              </a:defRPr>
            </a:pPr>
            <a:endParaRPr lang="en-US"/>
          </a:p>
        </c:txPr>
        <c:crossAx val="543624896"/>
        <c:crosses val="autoZero"/>
        <c:auto val="1"/>
        <c:lblAlgn val="ctr"/>
        <c:lblOffset val="100"/>
        <c:noMultiLvlLbl val="0"/>
      </c:catAx>
      <c:valAx>
        <c:axId val="543624896"/>
        <c:scaling>
          <c:orientation val="minMax"/>
        </c:scaling>
        <c:delete val="1"/>
        <c:axPos val="t"/>
        <c:numFmt formatCode="General" sourceLinked="1"/>
        <c:majorTickMark val="out"/>
        <c:minorTickMark val="none"/>
        <c:tickLblPos val="nextTo"/>
        <c:crossAx val="5436265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b="0">
          <a:solidFill>
            <a:schemeClr val="tx1"/>
          </a:solidFill>
          <a:latin typeface="Franklin Gothic Demi Cond" panose="020B07060304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89551012372475"/>
          <c:y val="0.25385730185038397"/>
          <c:w val="0.75071213904613165"/>
          <c:h val="0.70165956795859363"/>
        </c:manualLayout>
      </c:layout>
      <c:barChart>
        <c:barDir val="bar"/>
        <c:grouping val="clustered"/>
        <c:varyColors val="0"/>
        <c:ser>
          <c:idx val="2"/>
          <c:order val="0"/>
          <c:tx>
            <c:strRef>
              <c:f>'Background Slide 4,5&amp;6'!$I$143</c:f>
              <c:strCache>
                <c:ptCount val="1"/>
                <c:pt idx="0">
                  <c:v>2+ chronic diseases</c:v>
                </c:pt>
              </c:strCache>
            </c:strRef>
          </c:tx>
          <c:spPr>
            <a:solidFill>
              <a:srgbClr val="17375E"/>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'Background Slide 4,5&amp;6'!$B$145:$B$146</c:f>
              <c:strCache>
                <c:ptCount val="2"/>
                <c:pt idx="0">
                  <c:v>65-74</c:v>
                </c:pt>
                <c:pt idx="1">
                  <c:v>75+</c:v>
                </c:pt>
              </c:strCache>
            </c:strRef>
          </c:cat>
          <c:val>
            <c:numRef>
              <c:f>'Background Slide 4,5&amp;6'!$J$145:$J$146</c:f>
              <c:numCache>
                <c:formatCode>General</c:formatCode>
                <c:ptCount val="2"/>
                <c:pt idx="0">
                  <c:v>37.6</c:v>
                </c:pt>
                <c:pt idx="1">
                  <c:v>46.6</c:v>
                </c:pt>
              </c:numCache>
            </c:numRef>
          </c:val>
          <c:extLst>
            <c:ext xmlns:c16="http://schemas.microsoft.com/office/drawing/2014/chart" uri="{C3380CC4-5D6E-409C-BE32-E72D297353CC}">
              <c16:uniqueId val="{00000000-22AC-44D3-8554-6CB809C5A0A8}"/>
            </c:ext>
          </c:extLst>
        </c:ser>
        <c:ser>
          <c:idx val="1"/>
          <c:order val="1"/>
          <c:tx>
            <c:strRef>
              <c:f>'Background Slide 4,5&amp;6'!$G$143</c:f>
              <c:strCache>
                <c:ptCount val="1"/>
                <c:pt idx="0">
                  <c:v>1 chronic disease</c:v>
                </c:pt>
              </c:strCache>
            </c:strRef>
          </c:tx>
          <c:spPr>
            <a:solidFill>
              <a:srgbClr val="52849C"/>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'Background Slide 4,5&amp;6'!$B$145:$B$146</c:f>
              <c:strCache>
                <c:ptCount val="2"/>
                <c:pt idx="0">
                  <c:v>65-74</c:v>
                </c:pt>
                <c:pt idx="1">
                  <c:v>75+</c:v>
                </c:pt>
              </c:strCache>
            </c:strRef>
          </c:cat>
          <c:val>
            <c:numRef>
              <c:f>'Background Slide 4,5&amp;6'!$H$145:$H$146</c:f>
              <c:numCache>
                <c:formatCode>General</c:formatCode>
                <c:ptCount val="2"/>
                <c:pt idx="0">
                  <c:v>31.9</c:v>
                </c:pt>
                <c:pt idx="1">
                  <c:v>31.3</c:v>
                </c:pt>
              </c:numCache>
            </c:numRef>
          </c:val>
          <c:extLst>
            <c:ext xmlns:c16="http://schemas.microsoft.com/office/drawing/2014/chart" uri="{C3380CC4-5D6E-409C-BE32-E72D297353CC}">
              <c16:uniqueId val="{00000001-22AC-44D3-8554-6CB809C5A0A8}"/>
            </c:ext>
          </c:extLst>
        </c:ser>
        <c:ser>
          <c:idx val="0"/>
          <c:order val="2"/>
          <c:tx>
            <c:strRef>
              <c:f>'Background Slide 4,5&amp;6'!$E$143</c:f>
              <c:strCache>
                <c:ptCount val="1"/>
                <c:pt idx="0">
                  <c:v>No chronic disease </c:v>
                </c:pt>
              </c:strCache>
            </c:strRef>
          </c:tx>
          <c:spPr>
            <a:solidFill>
              <a:schemeClr val="bg1">
                <a:lumMod val="75000"/>
              </a:schemeClr>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'Background Slide 4,5&amp;6'!$B$145:$B$146</c:f>
              <c:strCache>
                <c:ptCount val="2"/>
                <c:pt idx="0">
                  <c:v>65-74</c:v>
                </c:pt>
                <c:pt idx="1">
                  <c:v>75+</c:v>
                </c:pt>
              </c:strCache>
            </c:strRef>
          </c:cat>
          <c:val>
            <c:numRef>
              <c:f>'Background Slide 4,5&amp;6'!$F$145:$F$146</c:f>
              <c:numCache>
                <c:formatCode>General</c:formatCode>
                <c:ptCount val="2"/>
                <c:pt idx="0">
                  <c:v>30.5</c:v>
                </c:pt>
                <c:pt idx="1">
                  <c:v>22.1</c:v>
                </c:pt>
              </c:numCache>
            </c:numRef>
          </c:val>
          <c:extLst>
            <c:ext xmlns:c16="http://schemas.microsoft.com/office/drawing/2014/chart" uri="{C3380CC4-5D6E-409C-BE32-E72D297353CC}">
              <c16:uniqueId val="{00000002-22AC-44D3-8554-6CB809C5A0A8}"/>
            </c:ext>
          </c:extLst>
        </c:ser>
        <c:dLbls>
          <c:dLblPos val="outEnd"/>
          <c:showLegendKey val="0"/>
          <c:showVal val="1"/>
          <c:showCatName val="0"/>
          <c:showSerName val="0"/>
          <c:showPercent val="0"/>
          <c:showBubbleSize val="0"/>
        </c:dLbls>
        <c:gapWidth val="35"/>
        <c:axId val="543626536"/>
        <c:axId val="543624896"/>
      </c:barChart>
      <c:catAx>
        <c:axId val="543626536"/>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2400" b="0" i="0" u="none" strike="noStrike" kern="1200" baseline="0">
                <a:solidFill>
                  <a:schemeClr val="tx1"/>
                </a:solidFill>
                <a:latin typeface="Franklin Gothic Demi Cond" panose="020B0706030402020204" pitchFamily="34" charset="0"/>
                <a:ea typeface="+mn-ea"/>
                <a:cs typeface="+mn-cs"/>
              </a:defRPr>
            </a:pPr>
            <a:endParaRPr lang="en-US"/>
          </a:p>
        </c:txPr>
        <c:crossAx val="543624896"/>
        <c:crosses val="autoZero"/>
        <c:auto val="1"/>
        <c:lblAlgn val="ctr"/>
        <c:lblOffset val="100"/>
        <c:noMultiLvlLbl val="0"/>
      </c:catAx>
      <c:valAx>
        <c:axId val="543624896"/>
        <c:scaling>
          <c:orientation val="minMax"/>
        </c:scaling>
        <c:delete val="1"/>
        <c:axPos val="t"/>
        <c:numFmt formatCode="General" sourceLinked="1"/>
        <c:majorTickMark val="out"/>
        <c:minorTickMark val="none"/>
        <c:tickLblPos val="nextTo"/>
        <c:crossAx val="543626536"/>
        <c:crosses val="autoZero"/>
        <c:crossBetween val="between"/>
      </c:valAx>
      <c:spPr>
        <a:noFill/>
        <a:ln>
          <a:noFill/>
        </a:ln>
        <a:effectLst/>
      </c:spPr>
    </c:plotArea>
    <c:legend>
      <c:legendPos val="r"/>
      <c:layout>
        <c:manualLayout>
          <c:xMode val="edge"/>
          <c:yMode val="edge"/>
          <c:x val="8.854989415000987E-2"/>
          <c:y val="1.0502253086536812E-2"/>
          <c:w val="0.40529087889404619"/>
          <c:h val="0.24132956912033768"/>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Franklin Gothic Demi Cond" panose="020B07060304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b="0">
          <a:solidFill>
            <a:schemeClr val="tx1"/>
          </a:solidFill>
          <a:latin typeface="Franklin Gothic Demi Cond" panose="020B07060304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69442895827812"/>
          <c:y val="0.13710190574004336"/>
          <c:w val="0.87719982159936394"/>
          <c:h val="0.71079196622161345"/>
        </c:manualLayout>
      </c:layout>
      <c:lineChart>
        <c:grouping val="standard"/>
        <c:varyColors val="0"/>
        <c:ser>
          <c:idx val="0"/>
          <c:order val="0"/>
          <c:spPr>
            <a:ln w="50800" cap="rnd">
              <a:solidFill>
                <a:srgbClr val="17375E"/>
              </a:solidFill>
              <a:round/>
            </a:ln>
            <a:effectLst/>
          </c:spPr>
          <c:marker>
            <c:symbol val="circle"/>
            <c:size val="10"/>
            <c:spPr>
              <a:solidFill>
                <a:srgbClr val="17375E"/>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17375E"/>
                    </a:solidFill>
                    <a:latin typeface="Franklin Gothic Demi Cond" panose="020B0706030402020204" pitchFamily="34" charset="0"/>
                    <a:ea typeface="+mn-ea"/>
                    <a:cs typeface="Calibri" panose="020F050202020403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Trends!$B$3:$B$12</c:f>
              <c:strCache>
                <c:ptCount val="10"/>
                <c:pt idx="0">
                  <c:v>2014</c:v>
                </c:pt>
                <c:pt idx="1">
                  <c:v>2015</c:v>
                </c:pt>
                <c:pt idx="2">
                  <c:v>2016</c:v>
                </c:pt>
                <c:pt idx="3">
                  <c:v>2017</c:v>
                </c:pt>
                <c:pt idx="4">
                  <c:v>2018</c:v>
                </c:pt>
                <c:pt idx="5">
                  <c:v>2019</c:v>
                </c:pt>
                <c:pt idx="6">
                  <c:v>2020</c:v>
                </c:pt>
                <c:pt idx="7">
                  <c:v>2021</c:v>
                </c:pt>
                <c:pt idx="8">
                  <c:v>2022</c:v>
                </c:pt>
                <c:pt idx="9">
                  <c:v>2023</c:v>
                </c:pt>
              </c:strCache>
            </c:strRef>
          </c:cat>
          <c:val>
            <c:numRef>
              <c:f>Trends!$C$3:$C$12</c:f>
              <c:numCache>
                <c:formatCode>#,##0</c:formatCode>
                <c:ptCount val="10"/>
                <c:pt idx="0">
                  <c:v>1893</c:v>
                </c:pt>
                <c:pt idx="1">
                  <c:v>2107</c:v>
                </c:pt>
                <c:pt idx="2">
                  <c:v>2145</c:v>
                </c:pt>
                <c:pt idx="3">
                  <c:v>2144</c:v>
                </c:pt>
                <c:pt idx="4">
                  <c:v>2084</c:v>
                </c:pt>
                <c:pt idx="5">
                  <c:v>2108</c:v>
                </c:pt>
                <c:pt idx="6">
                  <c:v>2306</c:v>
                </c:pt>
                <c:pt idx="7">
                  <c:v>2521</c:v>
                </c:pt>
                <c:pt idx="8">
                  <c:v>2608</c:v>
                </c:pt>
                <c:pt idx="9">
                  <c:v>2581</c:v>
                </c:pt>
              </c:numCache>
            </c:numRef>
          </c:val>
          <c:smooth val="0"/>
          <c:extLst>
            <c:ext xmlns:c16="http://schemas.microsoft.com/office/drawing/2014/chart" uri="{C3380CC4-5D6E-409C-BE32-E72D297353CC}">
              <c16:uniqueId val="{00000000-732A-4301-9B22-AFD14C87455F}"/>
            </c:ext>
          </c:extLst>
        </c:ser>
        <c:dLbls>
          <c:dLblPos val="t"/>
          <c:showLegendKey val="0"/>
          <c:showVal val="1"/>
          <c:showCatName val="0"/>
          <c:showSerName val="0"/>
          <c:showPercent val="0"/>
          <c:showBubbleSize val="0"/>
        </c:dLbls>
        <c:marker val="1"/>
        <c:smooth val="0"/>
        <c:axId val="485496536"/>
        <c:axId val="485503752"/>
      </c:lineChart>
      <c:catAx>
        <c:axId val="485496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Franklin Gothic Demi Cond" panose="020B0706030402020204" pitchFamily="34" charset="0"/>
                <a:ea typeface="+mn-ea"/>
                <a:cs typeface="Calibri" panose="020F0502020204030204" pitchFamily="34" charset="0"/>
              </a:defRPr>
            </a:pPr>
            <a:endParaRPr lang="en-US"/>
          </a:p>
        </c:txPr>
        <c:crossAx val="485503752"/>
        <c:crosses val="autoZero"/>
        <c:auto val="1"/>
        <c:lblAlgn val="ctr"/>
        <c:lblOffset val="100"/>
        <c:noMultiLvlLbl val="0"/>
      </c:catAx>
      <c:valAx>
        <c:axId val="485503752"/>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Franklin Gothic Demi Cond" panose="020B0706030402020204" pitchFamily="34" charset="0"/>
                <a:ea typeface="+mn-ea"/>
                <a:cs typeface="Calibri" panose="020F0502020204030204" pitchFamily="34" charset="0"/>
              </a:defRPr>
            </a:pPr>
            <a:endParaRPr lang="en-US"/>
          </a:p>
        </c:txPr>
        <c:crossAx val="485496536"/>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sz="1600">
          <a:solidFill>
            <a:schemeClr val="tx1"/>
          </a:solidFill>
          <a:latin typeface="Franklin Gothic Demi Cond" panose="020B0706030402020204" pitchFamily="34" charset="0"/>
          <a:cs typeface="Calibri" panose="020F0502020204030204" pitchFamily="34" charset="0"/>
        </a:defRPr>
      </a:pPr>
      <a:endParaRPr lang="en-US"/>
    </a:p>
  </c:txPr>
  <c:externalData r:id="rId4">
    <c:autoUpdate val="0"/>
  </c:externalData>
  <c:userShapes r:id="rId5"/>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614994985437263E-2"/>
          <c:y val="0.12022014869286712"/>
          <c:w val="0.90074064155014533"/>
          <c:h val="0.73354423208112207"/>
        </c:manualLayout>
      </c:layout>
      <c:barChart>
        <c:barDir val="col"/>
        <c:grouping val="clustered"/>
        <c:varyColors val="0"/>
        <c:ser>
          <c:idx val="0"/>
          <c:order val="0"/>
          <c:spPr>
            <a:solidFill>
              <a:schemeClr val="bg1">
                <a:lumMod val="65000"/>
              </a:schemeClr>
            </a:solidFill>
            <a:ln>
              <a:noFill/>
            </a:ln>
            <a:effectLst/>
          </c:spPr>
          <c:invertIfNegative val="0"/>
          <c:dPt>
            <c:idx val="0"/>
            <c:invertIfNegative val="0"/>
            <c:bubble3D val="0"/>
            <c:spPr>
              <a:solidFill>
                <a:schemeClr val="bg1">
                  <a:lumMod val="65000"/>
                </a:schemeClr>
              </a:solidFill>
              <a:ln>
                <a:noFill/>
              </a:ln>
              <a:effectLst/>
            </c:spPr>
            <c:extLst>
              <c:ext xmlns:c16="http://schemas.microsoft.com/office/drawing/2014/chart" uri="{C3380CC4-5D6E-409C-BE32-E72D297353CC}">
                <c16:uniqueId val="{00000001-21EA-4F9B-8DA6-2BCCD124097C}"/>
              </c:ext>
            </c:extLst>
          </c:dPt>
          <c:dPt>
            <c:idx val="1"/>
            <c:invertIfNegative val="0"/>
            <c:bubble3D val="0"/>
            <c:spPr>
              <a:solidFill>
                <a:srgbClr val="17375E"/>
              </a:solidFill>
              <a:ln>
                <a:noFill/>
              </a:ln>
              <a:effectLst/>
            </c:spPr>
            <c:extLst>
              <c:ext xmlns:c16="http://schemas.microsoft.com/office/drawing/2014/chart" uri="{C3380CC4-5D6E-409C-BE32-E72D297353CC}">
                <c16:uniqueId val="{00000003-21EA-4F9B-8DA6-2BCCD124097C}"/>
              </c:ext>
            </c:extLst>
          </c:dPt>
          <c:dPt>
            <c:idx val="3"/>
            <c:invertIfNegative val="0"/>
            <c:bubble3D val="0"/>
            <c:spPr>
              <a:solidFill>
                <a:srgbClr val="17375E"/>
              </a:solidFill>
              <a:ln>
                <a:solidFill>
                  <a:schemeClr val="bg1">
                    <a:lumMod val="85000"/>
                  </a:schemeClr>
                </a:solidFill>
              </a:ln>
              <a:effectLst/>
            </c:spPr>
            <c:extLst>
              <c:ext xmlns:c16="http://schemas.microsoft.com/office/drawing/2014/chart" uri="{C3380CC4-5D6E-409C-BE32-E72D297353CC}">
                <c16:uniqueId val="{00000005-21EA-4F9B-8DA6-2BCCD124097C}"/>
              </c:ext>
            </c:extLst>
          </c:dPt>
          <c:dPt>
            <c:idx val="7"/>
            <c:invertIfNegative val="0"/>
            <c:bubble3D val="0"/>
            <c:spPr>
              <a:solidFill>
                <a:schemeClr val="bg1">
                  <a:lumMod val="75000"/>
                </a:schemeClr>
              </a:solidFill>
              <a:ln>
                <a:noFill/>
              </a:ln>
              <a:effectLst/>
            </c:spPr>
            <c:extLst>
              <c:ext xmlns:c16="http://schemas.microsoft.com/office/drawing/2014/chart" uri="{C3380CC4-5D6E-409C-BE32-E72D297353CC}">
                <c16:uniqueId val="{00000007-21EA-4F9B-8DA6-2BCCD124097C}"/>
              </c:ext>
            </c:extLst>
          </c:dPt>
          <c:dLbls>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'Death Dem Figures'!$B$46:$B$53</c:f>
              <c:strCache>
                <c:ptCount val="8"/>
                <c:pt idx="0">
                  <c:v>Female</c:v>
                </c:pt>
                <c:pt idx="1">
                  <c:v>Male</c:v>
                </c:pt>
                <c:pt idx="3">
                  <c:v>AI/AN
NH</c:v>
                </c:pt>
                <c:pt idx="4">
                  <c:v>Asian
NH</c:v>
                </c:pt>
                <c:pt idx="5">
                  <c:v>Black
NH</c:v>
                </c:pt>
                <c:pt idx="6">
                  <c:v>Hispanic</c:v>
                </c:pt>
                <c:pt idx="7">
                  <c:v>White 
NH</c:v>
                </c:pt>
              </c:strCache>
            </c:strRef>
          </c:cat>
          <c:val>
            <c:numRef>
              <c:f>'Death Dem Figures'!$D$46:$D$53</c:f>
              <c:numCache>
                <c:formatCode>0.0</c:formatCode>
                <c:ptCount val="8"/>
                <c:pt idx="0">
                  <c:v>12.709946562257343</c:v>
                </c:pt>
                <c:pt idx="1">
                  <c:v>35.438349920948127</c:v>
                </c:pt>
                <c:pt idx="3">
                  <c:v>30.504216759375559</c:v>
                </c:pt>
                <c:pt idx="4">
                  <c:v>6.3551458887290213</c:v>
                </c:pt>
                <c:pt idx="5">
                  <c:v>21.67153946615921</c:v>
                </c:pt>
                <c:pt idx="6">
                  <c:v>12.273693679289998</c:v>
                </c:pt>
                <c:pt idx="7">
                  <c:v>28.204620720112345</c:v>
                </c:pt>
              </c:numCache>
            </c:numRef>
          </c:val>
          <c:extLst>
            <c:ext xmlns:c16="http://schemas.microsoft.com/office/drawing/2014/chart" uri="{C3380CC4-5D6E-409C-BE32-E72D297353CC}">
              <c16:uniqueId val="{00000008-21EA-4F9B-8DA6-2BCCD124097C}"/>
            </c:ext>
          </c:extLst>
        </c:ser>
        <c:dLbls>
          <c:dLblPos val="outEnd"/>
          <c:showLegendKey val="0"/>
          <c:showVal val="1"/>
          <c:showCatName val="0"/>
          <c:showSerName val="0"/>
          <c:showPercent val="0"/>
          <c:showBubbleSize val="0"/>
        </c:dLbls>
        <c:gapWidth val="35"/>
        <c:overlap val="-27"/>
        <c:axId val="844182936"/>
        <c:axId val="844183264"/>
      </c:barChart>
      <c:catAx>
        <c:axId val="844182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844183264"/>
        <c:crosses val="autoZero"/>
        <c:auto val="1"/>
        <c:lblAlgn val="ctr"/>
        <c:lblOffset val="100"/>
        <c:tickLblSkip val="1"/>
        <c:noMultiLvlLbl val="0"/>
      </c:catAx>
      <c:valAx>
        <c:axId val="844183264"/>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84418293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600">
          <a:solidFill>
            <a:sysClr val="windowText" lastClr="000000"/>
          </a:solidFill>
          <a:latin typeface="Franklin Gothic Demi Cond" panose="020B0706030402020204" pitchFamily="34" charset="0"/>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4886712493852843"/>
          <c:y val="2.7235361888508839E-2"/>
          <c:w val="0.54046792212703121"/>
          <c:h val="0.97276463811149116"/>
        </c:manualLayout>
      </c:layout>
      <c:barChart>
        <c:barDir val="bar"/>
        <c:grouping val="clustered"/>
        <c:varyColors val="0"/>
        <c:ser>
          <c:idx val="0"/>
          <c:order val="0"/>
          <c:spPr>
            <a:solidFill>
              <a:srgbClr val="17375E"/>
            </a:solidFill>
            <a:ln>
              <a:noFill/>
            </a:ln>
            <a:effectLst/>
          </c:spPr>
          <c:invertIfNegative val="0"/>
          <c:dLbls>
            <c:dLbl>
              <c:idx val="0"/>
              <c:layout>
                <c:manualLayout>
                  <c:x val="0"/>
                  <c:y val="-4.4391093019181905E-1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589-4AC2-BEBA-74DF7F5AA652}"/>
                </c:ext>
              </c:extLst>
            </c:dLbl>
            <c:numFmt formatCode="0&quot;%&quot;" sourceLinked="0"/>
            <c:spPr>
              <a:noFill/>
              <a:ln>
                <a:noFill/>
              </a:ln>
              <a:effectLst/>
            </c:spPr>
            <c:txPr>
              <a:bodyPr rot="0" spcFirstLastPara="1" vertOverflow="clip" horzOverflow="clip" vert="horz" wrap="none" lIns="38100" tIns="19050" rIns="38100" bIns="19050" anchor="ctr" anchorCtr="1">
                <a:spAutoFit/>
              </a:bodyPr>
              <a:lstStyle/>
              <a:p>
                <a:pPr>
                  <a:defRPr sz="24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 MechIntent Breakdown'!$B$70:$B$79</c:f>
              <c:strCache>
                <c:ptCount val="6"/>
                <c:pt idx="0">
                  <c:v>Firearm - Self-Inflicted</c:v>
                </c:pt>
                <c:pt idx="1">
                  <c:v>Fall - Unintentional</c:v>
                </c:pt>
                <c:pt idx="2">
                  <c:v>MVT - Unintentional</c:v>
                </c:pt>
                <c:pt idx="3">
                  <c:v>Firearm - Assault</c:v>
                </c:pt>
                <c:pt idx="4">
                  <c:v>Unspecified - Unintentional</c:v>
                </c:pt>
                <c:pt idx="5">
                  <c:v>All Other Mechanisms and Intents </c:v>
                </c:pt>
              </c:strCache>
            </c:strRef>
          </c:cat>
          <c:val>
            <c:numRef>
              <c:f>' MechIntent Breakdown'!$D$70:$D$75</c:f>
              <c:numCache>
                <c:formatCode>General</c:formatCode>
                <c:ptCount val="6"/>
                <c:pt idx="0">
                  <c:v>34.87020534676482</c:v>
                </c:pt>
                <c:pt idx="1">
                  <c:v>34.598992638512208</c:v>
                </c:pt>
                <c:pt idx="2">
                  <c:v>12.746997287872919</c:v>
                </c:pt>
                <c:pt idx="3">
                  <c:v>8.7562960092987225</c:v>
                </c:pt>
                <c:pt idx="4">
                  <c:v>1.5497869043006587</c:v>
                </c:pt>
                <c:pt idx="5" formatCode="0.0">
                  <c:v>7.4777218132506817</c:v>
                </c:pt>
              </c:numCache>
            </c:numRef>
          </c:val>
          <c:extLst>
            <c:ext xmlns:c16="http://schemas.microsoft.com/office/drawing/2014/chart" uri="{C3380CC4-5D6E-409C-BE32-E72D297353CC}">
              <c16:uniqueId val="{00000001-8589-4AC2-BEBA-74DF7F5AA652}"/>
            </c:ext>
          </c:extLst>
        </c:ser>
        <c:dLbls>
          <c:showLegendKey val="0"/>
          <c:showVal val="0"/>
          <c:showCatName val="0"/>
          <c:showSerName val="0"/>
          <c:showPercent val="0"/>
          <c:showBubbleSize val="0"/>
        </c:dLbls>
        <c:gapWidth val="59"/>
        <c:axId val="898706735"/>
        <c:axId val="898707151"/>
      </c:barChart>
      <c:catAx>
        <c:axId val="89870673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898707151"/>
        <c:crosses val="autoZero"/>
        <c:auto val="1"/>
        <c:lblAlgn val="ctr"/>
        <c:lblOffset val="100"/>
        <c:noMultiLvlLbl val="0"/>
      </c:catAx>
      <c:valAx>
        <c:axId val="898707151"/>
        <c:scaling>
          <c:orientation val="minMax"/>
        </c:scaling>
        <c:delete val="1"/>
        <c:axPos val="t"/>
        <c:numFmt formatCode="General" sourceLinked="1"/>
        <c:majorTickMark val="none"/>
        <c:minorTickMark val="none"/>
        <c:tickLblPos val="nextTo"/>
        <c:crossAx val="89870673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ysClr val="windowText" lastClr="000000"/>
                </a:solidFill>
                <a:latin typeface="Franklin Gothic Demi Cond" panose="020B0706030402020204" pitchFamily="34" charset="0"/>
                <a:ea typeface="+mn-ea"/>
                <a:cs typeface="+mn-cs"/>
              </a:defRPr>
            </a:pPr>
            <a:r>
              <a:rPr lang="en-US" sz="1600">
                <a:solidFill>
                  <a:sysClr val="windowText" lastClr="000000"/>
                </a:solidFill>
                <a:latin typeface="Franklin Gothic Demi Cond" panose="020B0706030402020204" pitchFamily="34" charset="0"/>
              </a:rPr>
              <a:t>Number</a:t>
            </a:r>
            <a:r>
              <a:rPr lang="en-US" sz="1600" baseline="0">
                <a:solidFill>
                  <a:sysClr val="windowText" lastClr="000000"/>
                </a:solidFill>
                <a:latin typeface="Franklin Gothic Demi Cond" panose="020B0706030402020204" pitchFamily="34" charset="0"/>
              </a:rPr>
              <a:t> of Deaths</a:t>
            </a:r>
            <a:endParaRPr lang="en-US" sz="1600">
              <a:solidFill>
                <a:sysClr val="windowText" lastClr="000000"/>
              </a:solidFill>
              <a:latin typeface="Franklin Gothic Demi Cond" panose="020B0706030402020204" pitchFamily="34" charset="0"/>
            </a:endParaRPr>
          </a:p>
        </c:rich>
      </c:tx>
      <c:layout>
        <c:manualLayout>
          <c:xMode val="edge"/>
          <c:yMode val="edge"/>
          <c:x val="5.9718572171845565E-3"/>
          <c:y val="2.3175152273039918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ysClr val="windowText" lastClr="000000"/>
              </a:solidFill>
              <a:latin typeface="Franklin Gothic Demi Cond" panose="020B0706030402020204" pitchFamily="34" charset="0"/>
              <a:ea typeface="+mn-ea"/>
              <a:cs typeface="+mn-cs"/>
            </a:defRPr>
          </a:pPr>
          <a:endParaRPr lang="en-US"/>
        </a:p>
      </c:txPr>
    </c:title>
    <c:autoTitleDeleted val="0"/>
    <c:plotArea>
      <c:layout/>
      <c:barChart>
        <c:barDir val="col"/>
        <c:grouping val="clustered"/>
        <c:varyColors val="0"/>
        <c:ser>
          <c:idx val="0"/>
          <c:order val="0"/>
          <c:spPr>
            <a:solidFill>
              <a:schemeClr val="bg1">
                <a:lumMod val="75000"/>
              </a:schemeClr>
            </a:solidFill>
            <a:ln>
              <a:noFill/>
            </a:ln>
            <a:effectLst/>
          </c:spPr>
          <c:invertIfNegative val="0"/>
          <c:dPt>
            <c:idx val="1"/>
            <c:invertIfNegative val="0"/>
            <c:bubble3D val="0"/>
            <c:spPr>
              <a:solidFill>
                <a:srgbClr val="17375E"/>
              </a:solidFill>
              <a:ln>
                <a:noFill/>
              </a:ln>
              <a:effectLst/>
            </c:spPr>
            <c:extLst>
              <c:ext xmlns:c16="http://schemas.microsoft.com/office/drawing/2014/chart" uri="{C3380CC4-5D6E-409C-BE32-E72D297353CC}">
                <c16:uniqueId val="{00000001-69B5-4151-89F3-78F58ACEB18E}"/>
              </c:ext>
            </c:extLst>
          </c:dPt>
          <c:dPt>
            <c:idx val="4"/>
            <c:invertIfNegative val="0"/>
            <c:bubble3D val="0"/>
            <c:spPr>
              <a:solidFill>
                <a:srgbClr val="17375E"/>
              </a:solidFill>
              <a:ln>
                <a:noFill/>
              </a:ln>
              <a:effectLst/>
            </c:spPr>
            <c:extLst>
              <c:ext xmlns:c16="http://schemas.microsoft.com/office/drawing/2014/chart" uri="{C3380CC4-5D6E-409C-BE32-E72D297353CC}">
                <c16:uniqueId val="{00000003-69B5-4151-89F3-78F58ACEB18E}"/>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'TBI_Falls Death Dem Figures'!$B$40:$B$49</c:f>
              <c:strCache>
                <c:ptCount val="10"/>
                <c:pt idx="0">
                  <c:v>Female</c:v>
                </c:pt>
                <c:pt idx="1">
                  <c:v>Male</c:v>
                </c:pt>
                <c:pt idx="3">
                  <c:v>Hispanic</c:v>
                </c:pt>
                <c:pt idx="4">
                  <c:v>White 
NH</c:v>
                </c:pt>
                <c:pt idx="5">
                  <c:v>Black
NH</c:v>
                </c:pt>
                <c:pt idx="6">
                  <c:v>AI/AN
NH</c:v>
                </c:pt>
                <c:pt idx="7">
                  <c:v>Asian
NH</c:v>
                </c:pt>
                <c:pt idx="8">
                  <c:v>Other
NH</c:v>
                </c:pt>
                <c:pt idx="9">
                  <c:v>Unknown</c:v>
                </c:pt>
              </c:strCache>
            </c:strRef>
          </c:cat>
          <c:val>
            <c:numRef>
              <c:f>'TBI_Falls Death Dem Figures'!$C$40:$C$49</c:f>
              <c:numCache>
                <c:formatCode>General</c:formatCode>
                <c:ptCount val="10"/>
                <c:pt idx="0">
                  <c:v>388</c:v>
                </c:pt>
                <c:pt idx="1">
                  <c:v>505</c:v>
                </c:pt>
                <c:pt idx="3">
                  <c:v>26</c:v>
                </c:pt>
                <c:pt idx="4">
                  <c:v>743</c:v>
                </c:pt>
                <c:pt idx="5">
                  <c:v>103</c:v>
                </c:pt>
                <c:pt idx="6">
                  <c:v>11</c:v>
                </c:pt>
                <c:pt idx="7">
                  <c:v>8</c:v>
                </c:pt>
                <c:pt idx="8">
                  <c:v>1</c:v>
                </c:pt>
                <c:pt idx="9">
                  <c:v>0</c:v>
                </c:pt>
              </c:numCache>
            </c:numRef>
          </c:val>
          <c:extLst>
            <c:ext xmlns:c16="http://schemas.microsoft.com/office/drawing/2014/chart" uri="{C3380CC4-5D6E-409C-BE32-E72D297353CC}">
              <c16:uniqueId val="{00000004-69B5-4151-89F3-78F58ACEB18E}"/>
            </c:ext>
          </c:extLst>
        </c:ser>
        <c:dLbls>
          <c:dLblPos val="outEnd"/>
          <c:showLegendKey val="0"/>
          <c:showVal val="1"/>
          <c:showCatName val="0"/>
          <c:showSerName val="0"/>
          <c:showPercent val="0"/>
          <c:showBubbleSize val="0"/>
        </c:dLbls>
        <c:gapWidth val="52"/>
        <c:overlap val="-27"/>
        <c:axId val="416069167"/>
        <c:axId val="416071247"/>
      </c:barChart>
      <c:catAx>
        <c:axId val="4160691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416071247"/>
        <c:crosses val="autoZero"/>
        <c:auto val="1"/>
        <c:lblAlgn val="ctr"/>
        <c:lblOffset val="100"/>
        <c:noMultiLvlLbl val="0"/>
      </c:catAx>
      <c:valAx>
        <c:axId val="416071247"/>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4160691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ysClr val="windowText" lastClr="000000"/>
                </a:solidFill>
                <a:latin typeface="Franklin Gothic Demi Cond" panose="020B0706030402020204" pitchFamily="34" charset="0"/>
                <a:ea typeface="+mn-ea"/>
                <a:cs typeface="+mn-cs"/>
              </a:defRPr>
            </a:pPr>
            <a:r>
              <a:rPr lang="en-US" sz="1600">
                <a:solidFill>
                  <a:sysClr val="windowText" lastClr="000000"/>
                </a:solidFill>
                <a:latin typeface="Franklin Gothic Demi Cond" panose="020B0706030402020204" pitchFamily="34" charset="0"/>
              </a:rPr>
              <a:t>Rate per 100,000</a:t>
            </a:r>
          </a:p>
        </c:rich>
      </c:tx>
      <c:layout>
        <c:manualLayout>
          <c:xMode val="edge"/>
          <c:yMode val="edge"/>
          <c:x val="9.5227424120791927E-3"/>
          <c:y val="1.8561484918793503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ysClr val="windowText" lastClr="000000"/>
              </a:solidFill>
              <a:latin typeface="Franklin Gothic Demi Cond" panose="020B0706030402020204" pitchFamily="34" charset="0"/>
              <a:ea typeface="+mn-ea"/>
              <a:cs typeface="+mn-cs"/>
            </a:defRPr>
          </a:pPr>
          <a:endParaRPr lang="en-US"/>
        </a:p>
      </c:txPr>
    </c:title>
    <c:autoTitleDeleted val="0"/>
    <c:plotArea>
      <c:layout/>
      <c:barChart>
        <c:barDir val="col"/>
        <c:grouping val="clustered"/>
        <c:varyColors val="0"/>
        <c:ser>
          <c:idx val="0"/>
          <c:order val="0"/>
          <c:spPr>
            <a:solidFill>
              <a:schemeClr val="bg1">
                <a:lumMod val="75000"/>
              </a:schemeClr>
            </a:solidFill>
            <a:ln>
              <a:noFill/>
            </a:ln>
            <a:effectLst/>
          </c:spPr>
          <c:invertIfNegative val="0"/>
          <c:dPt>
            <c:idx val="1"/>
            <c:invertIfNegative val="0"/>
            <c:bubble3D val="0"/>
            <c:spPr>
              <a:solidFill>
                <a:srgbClr val="17375E"/>
              </a:solidFill>
              <a:ln>
                <a:noFill/>
              </a:ln>
              <a:effectLst/>
            </c:spPr>
            <c:extLst>
              <c:ext xmlns:c16="http://schemas.microsoft.com/office/drawing/2014/chart" uri="{C3380CC4-5D6E-409C-BE32-E72D297353CC}">
                <c16:uniqueId val="{00000001-098C-43BB-BB71-9B171F150456}"/>
              </c:ext>
            </c:extLst>
          </c:dPt>
          <c:dPt>
            <c:idx val="4"/>
            <c:invertIfNegative val="0"/>
            <c:bubble3D val="0"/>
            <c:spPr>
              <a:solidFill>
                <a:srgbClr val="17375E"/>
              </a:solidFill>
              <a:ln>
                <a:noFill/>
              </a:ln>
              <a:effectLst/>
            </c:spPr>
            <c:extLst>
              <c:ext xmlns:c16="http://schemas.microsoft.com/office/drawing/2014/chart" uri="{C3380CC4-5D6E-409C-BE32-E72D297353CC}">
                <c16:uniqueId val="{00000003-098C-43BB-BB71-9B171F150456}"/>
              </c:ext>
            </c:extLst>
          </c:dPt>
          <c:dLbls>
            <c:dLbl>
              <c:idx val="7"/>
              <c:tx>
                <c:rich>
                  <a:bodyPr/>
                  <a:lstStyle/>
                  <a:p>
                    <a:fld id="{71845F70-161D-41D4-AF8F-B4DD96BFB9BA}" type="CELLREF">
                      <a:rPr lang="en-US"/>
                      <a:pPr/>
                      <a:t>[CELLREF]</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dlblFTEntry>
                      <c15:txfldGUID>{71845F70-161D-41D4-AF8F-B4DD96BFB9BA}</c15:txfldGUID>
                      <c15:f>'TBI_Falls Death Dem Figures'!$D$47</c15:f>
                      <c15:dlblFieldTableCache>
                        <c:ptCount val="1"/>
                        <c:pt idx="0">
                          <c:v>2.0</c:v>
                        </c:pt>
                      </c15:dlblFieldTableCache>
                    </c15:dlblFTEntry>
                  </c15:dlblFieldTable>
                  <c15:showDataLabelsRange val="0"/>
                </c:ext>
                <c:ext xmlns:c16="http://schemas.microsoft.com/office/drawing/2014/chart" uri="{C3380CC4-5D6E-409C-BE32-E72D297353CC}">
                  <c16:uniqueId val="{00000004-098C-43BB-BB71-9B171F150456}"/>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'TBI_Falls Death Dem Figures'!$B$40:$B$47</c:f>
              <c:strCache>
                <c:ptCount val="8"/>
                <c:pt idx="0">
                  <c:v>Female</c:v>
                </c:pt>
                <c:pt idx="1">
                  <c:v>Male</c:v>
                </c:pt>
                <c:pt idx="3">
                  <c:v>Hispanic</c:v>
                </c:pt>
                <c:pt idx="4">
                  <c:v>White 
NH</c:v>
                </c:pt>
                <c:pt idx="5">
                  <c:v>Black
NH</c:v>
                </c:pt>
                <c:pt idx="6">
                  <c:v>AI/AN
NH</c:v>
                </c:pt>
                <c:pt idx="7">
                  <c:v>Asian
NH</c:v>
                </c:pt>
              </c:strCache>
            </c:strRef>
          </c:cat>
          <c:val>
            <c:numRef>
              <c:f>'TBI_Falls Death Dem Figures'!$D$40:$D$47</c:f>
              <c:numCache>
                <c:formatCode>0.0</c:formatCode>
                <c:ptCount val="8"/>
                <c:pt idx="0">
                  <c:v>7.0049137303350131</c:v>
                </c:pt>
                <c:pt idx="1">
                  <c:v>9.5345587160782124</c:v>
                </c:pt>
                <c:pt idx="3">
                  <c:v>2.0994476030364471</c:v>
                </c:pt>
                <c:pt idx="4">
                  <c:v>11.303146275643728</c:v>
                </c:pt>
                <c:pt idx="5">
                  <c:v>4.5277252840048652</c:v>
                </c:pt>
                <c:pt idx="6">
                  <c:v>9.8690113045038572</c:v>
                </c:pt>
                <c:pt idx="7">
                  <c:v>2.033646684393287</c:v>
                </c:pt>
              </c:numCache>
            </c:numRef>
          </c:val>
          <c:extLst>
            <c:ext xmlns:c16="http://schemas.microsoft.com/office/drawing/2014/chart" uri="{C3380CC4-5D6E-409C-BE32-E72D297353CC}">
              <c16:uniqueId val="{00000005-098C-43BB-BB71-9B171F150456}"/>
            </c:ext>
          </c:extLst>
        </c:ser>
        <c:dLbls>
          <c:dLblPos val="outEnd"/>
          <c:showLegendKey val="0"/>
          <c:showVal val="1"/>
          <c:showCatName val="0"/>
          <c:showSerName val="0"/>
          <c:showPercent val="0"/>
          <c:showBubbleSize val="0"/>
        </c:dLbls>
        <c:gapWidth val="52"/>
        <c:overlap val="-27"/>
        <c:axId val="418574303"/>
        <c:axId val="418572639"/>
      </c:barChart>
      <c:catAx>
        <c:axId val="4185743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418572639"/>
        <c:crosses val="autoZero"/>
        <c:auto val="1"/>
        <c:lblAlgn val="ctr"/>
        <c:lblOffset val="100"/>
        <c:noMultiLvlLbl val="0"/>
      </c:catAx>
      <c:valAx>
        <c:axId val="418572639"/>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4185743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0.00521</cdr:y>
    </cdr:from>
    <cdr:to>
      <cdr:x>0.27218</cdr:x>
      <cdr:y>0.25521</cdr:y>
    </cdr:to>
    <cdr:sp macro="" textlink="">
      <cdr:nvSpPr>
        <cdr:cNvPr id="2" name="TextBox 1">
          <a:extLst xmlns:a="http://schemas.openxmlformats.org/drawingml/2006/main">
            <a:ext uri="{FF2B5EF4-FFF2-40B4-BE49-F238E27FC236}">
              <a16:creationId xmlns:a16="http://schemas.microsoft.com/office/drawing/2014/main" id="{395AC10B-55C6-4000-B5D1-EFE650BE06B3}"/>
            </a:ext>
          </a:extLst>
        </cdr:cNvPr>
        <cdr:cNvSpPr txBox="1"/>
      </cdr:nvSpPr>
      <cdr:spPr>
        <a:xfrm xmlns:a="http://schemas.openxmlformats.org/drawingml/2006/main">
          <a:off x="0" y="19051"/>
          <a:ext cx="19431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l"/>
          <a:r>
            <a:rPr lang="en-US" sz="1600">
              <a:latin typeface="Franklin Gothic Demi Cond" panose="020B0706030402020204" pitchFamily="34" charset="0"/>
              <a:cs typeface="Calibri" panose="020F0502020204030204" pitchFamily="34" charset="0"/>
            </a:rPr>
            <a:t>Number</a:t>
          </a:r>
          <a:r>
            <a:rPr lang="en-US" sz="1600" baseline="0">
              <a:latin typeface="Franklin Gothic Demi Cond" panose="020B0706030402020204" pitchFamily="34" charset="0"/>
              <a:cs typeface="Calibri" panose="020F0502020204030204" pitchFamily="34" charset="0"/>
            </a:rPr>
            <a:t> of Deaths</a:t>
          </a:r>
          <a:endParaRPr lang="en-US" sz="1600">
            <a:latin typeface="Franklin Gothic Demi Cond" panose="020B0706030402020204" pitchFamily="34" charset="0"/>
            <a:cs typeface="Calibri" panose="020F0502020204030204" pitchFamily="34" charset="0"/>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0.00643</cdr:x>
      <cdr:y>0.01175</cdr:y>
    </cdr:from>
    <cdr:to>
      <cdr:x>0.3476</cdr:x>
      <cdr:y>0.08223</cdr:y>
    </cdr:to>
    <cdr:sp macro="" textlink="">
      <cdr:nvSpPr>
        <cdr:cNvPr id="2" name="TextBox 1">
          <a:extLst xmlns:a="http://schemas.openxmlformats.org/drawingml/2006/main">
            <a:ext uri="{FF2B5EF4-FFF2-40B4-BE49-F238E27FC236}">
              <a16:creationId xmlns:a16="http://schemas.microsoft.com/office/drawing/2014/main" id="{280AE18E-DF24-4687-BDAA-B34C5D2642C7}"/>
            </a:ext>
          </a:extLst>
        </cdr:cNvPr>
        <cdr:cNvSpPr txBox="1"/>
      </cdr:nvSpPr>
      <cdr:spPr>
        <a:xfrm xmlns:a="http://schemas.openxmlformats.org/drawingml/2006/main">
          <a:off x="50800" y="50800"/>
          <a:ext cx="2695575"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i="0">
              <a:latin typeface="Franklin Gothic Demi Cond" panose="020B0706030402020204" pitchFamily="34" charset="0"/>
            </a:rPr>
            <a:t>Rate per 100,000</a:t>
          </a:r>
        </a:p>
      </cdr:txBody>
    </cdr:sp>
  </cdr:relSizeAnchor>
</c:userShapes>
</file>

<file path=ppt/drawings/drawing11.xml><?xml version="1.0" encoding="utf-8"?>
<c:userShapes xmlns:c="http://schemas.openxmlformats.org/drawingml/2006/chart">
  <cdr:relSizeAnchor xmlns:cdr="http://schemas.openxmlformats.org/drawingml/2006/chartDrawing">
    <cdr:from>
      <cdr:x>0</cdr:x>
      <cdr:y>0</cdr:y>
    </cdr:from>
    <cdr:to>
      <cdr:x>0.33562</cdr:x>
      <cdr:y>0.06905</cdr:y>
    </cdr:to>
    <cdr:sp macro="" textlink="">
      <cdr:nvSpPr>
        <cdr:cNvPr id="2" name="TextBox 1">
          <a:extLst xmlns:a="http://schemas.openxmlformats.org/drawingml/2006/main">
            <a:ext uri="{FF2B5EF4-FFF2-40B4-BE49-F238E27FC236}">
              <a16:creationId xmlns:a16="http://schemas.microsoft.com/office/drawing/2014/main" id="{47F3B714-AC6D-4553-A941-B0DAFEAB3439}"/>
            </a:ext>
          </a:extLst>
        </cdr:cNvPr>
        <cdr:cNvSpPr txBox="1"/>
      </cdr:nvSpPr>
      <cdr:spPr>
        <a:xfrm xmlns:a="http://schemas.openxmlformats.org/drawingml/2006/main">
          <a:off x="0" y="0"/>
          <a:ext cx="2790826" cy="29991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a:latin typeface="Franklin Gothic Demi Cond" panose="020B0706030402020204" pitchFamily="34" charset="0"/>
            </a:rPr>
            <a:t>Number of ED Vistis</a:t>
          </a:r>
        </a:p>
      </cdr:txBody>
    </cdr:sp>
  </cdr:relSizeAnchor>
</c:userShapes>
</file>

<file path=ppt/drawings/drawing12.xml><?xml version="1.0" encoding="utf-8"?>
<c:userShapes xmlns:c="http://schemas.openxmlformats.org/drawingml/2006/chart">
  <cdr:relSizeAnchor xmlns:cdr="http://schemas.openxmlformats.org/drawingml/2006/chartDrawing">
    <cdr:from>
      <cdr:x>0</cdr:x>
      <cdr:y>0</cdr:y>
    </cdr:from>
    <cdr:to>
      <cdr:x>0.20113</cdr:x>
      <cdr:y>0.09069</cdr:y>
    </cdr:to>
    <cdr:sp macro="" textlink="">
      <cdr:nvSpPr>
        <cdr:cNvPr id="2" name="TextBox 1">
          <a:extLst xmlns:a="http://schemas.openxmlformats.org/drawingml/2006/main">
            <a:ext uri="{FF2B5EF4-FFF2-40B4-BE49-F238E27FC236}">
              <a16:creationId xmlns:a16="http://schemas.microsoft.com/office/drawing/2014/main" id="{47F3B714-AC6D-4553-A941-B0DAFEAB3439}"/>
            </a:ext>
          </a:extLst>
        </cdr:cNvPr>
        <cdr:cNvSpPr txBox="1"/>
      </cdr:nvSpPr>
      <cdr:spPr>
        <a:xfrm xmlns:a="http://schemas.openxmlformats.org/drawingml/2006/main">
          <a:off x="0" y="0"/>
          <a:ext cx="1596834" cy="32067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a:latin typeface="Franklin Gothic Demi Cond" panose="020B0706030402020204" pitchFamily="34" charset="0"/>
            </a:rPr>
            <a:t>Rate per 100,000</a:t>
          </a:r>
        </a:p>
      </cdr:txBody>
    </cdr:sp>
  </cdr:relSizeAnchor>
</c:userShapes>
</file>

<file path=ppt/drawings/drawing2.xml><?xml version="1.0" encoding="utf-8"?>
<c:userShapes xmlns:c="http://schemas.openxmlformats.org/drawingml/2006/chart">
  <cdr:relSizeAnchor xmlns:cdr="http://schemas.openxmlformats.org/drawingml/2006/chartDrawing">
    <cdr:from>
      <cdr:x>0.00643</cdr:x>
      <cdr:y>0.01175</cdr:y>
    </cdr:from>
    <cdr:to>
      <cdr:x>0.3476</cdr:x>
      <cdr:y>0.08223</cdr:y>
    </cdr:to>
    <cdr:sp macro="" textlink="">
      <cdr:nvSpPr>
        <cdr:cNvPr id="2" name="TextBox 1">
          <a:extLst xmlns:a="http://schemas.openxmlformats.org/drawingml/2006/main">
            <a:ext uri="{FF2B5EF4-FFF2-40B4-BE49-F238E27FC236}">
              <a16:creationId xmlns:a16="http://schemas.microsoft.com/office/drawing/2014/main" id="{280AE18E-DF24-4687-BDAA-B34C5D2642C7}"/>
            </a:ext>
          </a:extLst>
        </cdr:cNvPr>
        <cdr:cNvSpPr txBox="1"/>
      </cdr:nvSpPr>
      <cdr:spPr>
        <a:xfrm xmlns:a="http://schemas.openxmlformats.org/drawingml/2006/main">
          <a:off x="50800" y="50800"/>
          <a:ext cx="2695575"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i="0">
              <a:latin typeface="Franklin Gothic Demi Cond" panose="020B0706030402020204" pitchFamily="34" charset="0"/>
            </a:rPr>
            <a:t>Rate per 100,000</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0.00521</cdr:y>
    </cdr:from>
    <cdr:to>
      <cdr:x>0.35891</cdr:x>
      <cdr:y>0.25521</cdr:y>
    </cdr:to>
    <cdr:sp macro="" textlink="">
      <cdr:nvSpPr>
        <cdr:cNvPr id="2" name="TextBox 1">
          <a:extLst xmlns:a="http://schemas.openxmlformats.org/drawingml/2006/main">
            <a:ext uri="{FF2B5EF4-FFF2-40B4-BE49-F238E27FC236}">
              <a16:creationId xmlns:a16="http://schemas.microsoft.com/office/drawing/2014/main" id="{395AC10B-55C6-4000-B5D1-EFE650BE06B3}"/>
            </a:ext>
          </a:extLst>
        </cdr:cNvPr>
        <cdr:cNvSpPr txBox="1"/>
      </cdr:nvSpPr>
      <cdr:spPr>
        <a:xfrm xmlns:a="http://schemas.openxmlformats.org/drawingml/2006/main">
          <a:off x="0" y="19056"/>
          <a:ext cx="2562224"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l"/>
          <a:r>
            <a:rPr lang="en-US" sz="1600">
              <a:latin typeface="Franklin Gothic Demi Cond" panose="020B0706030402020204" pitchFamily="34" charset="0"/>
              <a:cs typeface="Calibri" panose="020F0502020204030204" pitchFamily="34" charset="0"/>
            </a:rPr>
            <a:t>Number</a:t>
          </a:r>
          <a:r>
            <a:rPr lang="en-US" sz="1600" baseline="0">
              <a:latin typeface="Franklin Gothic Demi Cond" panose="020B0706030402020204" pitchFamily="34" charset="0"/>
              <a:cs typeface="Calibri" panose="020F0502020204030204" pitchFamily="34" charset="0"/>
            </a:rPr>
            <a:t> of Hospitalizations</a:t>
          </a:r>
          <a:endParaRPr lang="en-US" sz="1600">
            <a:latin typeface="Franklin Gothic Demi Cond" panose="020B0706030402020204" pitchFamily="34" charset="0"/>
            <a:cs typeface="Calibri" panose="020F0502020204030204"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cdr:x>
      <cdr:y>0.01542</cdr:y>
    </cdr:from>
    <cdr:to>
      <cdr:x>0.34117</cdr:x>
      <cdr:y>0.0859</cdr:y>
    </cdr:to>
    <cdr:sp macro="" textlink="">
      <cdr:nvSpPr>
        <cdr:cNvPr id="2" name="TextBox 1">
          <a:extLst xmlns:a="http://schemas.openxmlformats.org/drawingml/2006/main">
            <a:ext uri="{FF2B5EF4-FFF2-40B4-BE49-F238E27FC236}">
              <a16:creationId xmlns:a16="http://schemas.microsoft.com/office/drawing/2014/main" id="{278892F2-3312-4789-A4F2-FFFFA4BC8DA7}"/>
            </a:ext>
          </a:extLst>
        </cdr:cNvPr>
        <cdr:cNvSpPr txBox="1"/>
      </cdr:nvSpPr>
      <cdr:spPr>
        <a:xfrm xmlns:a="http://schemas.openxmlformats.org/drawingml/2006/main">
          <a:off x="0" y="66675"/>
          <a:ext cx="2695575"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a:latin typeface="Franklin Gothic Demi Cond" panose="020B0706030402020204" pitchFamily="34" charset="0"/>
            </a:rPr>
            <a:t>Number of Hospitalizations</a:t>
          </a:r>
        </a:p>
      </cdr:txBody>
    </cdr:sp>
  </cdr:relSizeAnchor>
</c:userShapes>
</file>

<file path=ppt/drawings/drawing5.xml><?xml version="1.0" encoding="utf-8"?>
<c:userShapes xmlns:c="http://schemas.openxmlformats.org/drawingml/2006/chart">
  <cdr:relSizeAnchor xmlns:cdr="http://schemas.openxmlformats.org/drawingml/2006/chartDrawing">
    <cdr:from>
      <cdr:x>0.00643</cdr:x>
      <cdr:y>0.01175</cdr:y>
    </cdr:from>
    <cdr:to>
      <cdr:x>0.3476</cdr:x>
      <cdr:y>0.08223</cdr:y>
    </cdr:to>
    <cdr:sp macro="" textlink="">
      <cdr:nvSpPr>
        <cdr:cNvPr id="2" name="TextBox 1">
          <a:extLst xmlns:a="http://schemas.openxmlformats.org/drawingml/2006/main">
            <a:ext uri="{FF2B5EF4-FFF2-40B4-BE49-F238E27FC236}">
              <a16:creationId xmlns:a16="http://schemas.microsoft.com/office/drawing/2014/main" id="{280AE18E-DF24-4687-BDAA-B34C5D2642C7}"/>
            </a:ext>
          </a:extLst>
        </cdr:cNvPr>
        <cdr:cNvSpPr txBox="1"/>
      </cdr:nvSpPr>
      <cdr:spPr>
        <a:xfrm xmlns:a="http://schemas.openxmlformats.org/drawingml/2006/main">
          <a:off x="50800" y="50800"/>
          <a:ext cx="2695575"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i="0">
              <a:latin typeface="Franklin Gothic Demi Cond" panose="020B0706030402020204" pitchFamily="34" charset="0"/>
            </a:rPr>
            <a:t>Rate per 100,000</a:t>
          </a:r>
        </a:p>
      </cdr:txBody>
    </cdr:sp>
  </cdr:relSizeAnchor>
</c:userShapes>
</file>

<file path=ppt/drawings/drawing6.xml><?xml version="1.0" encoding="utf-8"?>
<c:userShapes xmlns:c="http://schemas.openxmlformats.org/drawingml/2006/chart">
  <cdr:relSizeAnchor xmlns:cdr="http://schemas.openxmlformats.org/drawingml/2006/chartDrawing">
    <cdr:from>
      <cdr:x>0</cdr:x>
      <cdr:y>0</cdr:y>
    </cdr:from>
    <cdr:to>
      <cdr:x>0.3047</cdr:x>
      <cdr:y>0.06905</cdr:y>
    </cdr:to>
    <cdr:sp macro="" textlink="">
      <cdr:nvSpPr>
        <cdr:cNvPr id="2" name="TextBox 1">
          <a:extLst xmlns:a="http://schemas.openxmlformats.org/drawingml/2006/main">
            <a:ext uri="{FF2B5EF4-FFF2-40B4-BE49-F238E27FC236}">
              <a16:creationId xmlns:a16="http://schemas.microsoft.com/office/drawing/2014/main" id="{47F3B714-AC6D-4553-A941-B0DAFEAB3439}"/>
            </a:ext>
          </a:extLst>
        </cdr:cNvPr>
        <cdr:cNvSpPr txBox="1"/>
      </cdr:nvSpPr>
      <cdr:spPr>
        <a:xfrm xmlns:a="http://schemas.openxmlformats.org/drawingml/2006/main">
          <a:off x="0" y="0"/>
          <a:ext cx="2533650" cy="29991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a:latin typeface="Franklin Gothic Demi Cond" panose="020B0706030402020204" pitchFamily="34" charset="0"/>
            </a:rPr>
            <a:t>Number of Hospitalizations</a:t>
          </a:r>
        </a:p>
      </cdr:txBody>
    </cdr:sp>
  </cdr:relSizeAnchor>
</c:userShapes>
</file>

<file path=ppt/drawings/drawing7.xml><?xml version="1.0" encoding="utf-8"?>
<c:userShapes xmlns:c="http://schemas.openxmlformats.org/drawingml/2006/chart">
  <cdr:relSizeAnchor xmlns:cdr="http://schemas.openxmlformats.org/drawingml/2006/chartDrawing">
    <cdr:from>
      <cdr:x>0</cdr:x>
      <cdr:y>0</cdr:y>
    </cdr:from>
    <cdr:to>
      <cdr:x>0.20343</cdr:x>
      <cdr:y>0.10306</cdr:y>
    </cdr:to>
    <cdr:sp macro="" textlink="">
      <cdr:nvSpPr>
        <cdr:cNvPr id="2" name="TextBox 1">
          <a:extLst xmlns:a="http://schemas.openxmlformats.org/drawingml/2006/main">
            <a:ext uri="{FF2B5EF4-FFF2-40B4-BE49-F238E27FC236}">
              <a16:creationId xmlns:a16="http://schemas.microsoft.com/office/drawing/2014/main" id="{47F3B714-AC6D-4553-A941-B0DAFEAB3439}"/>
            </a:ext>
          </a:extLst>
        </cdr:cNvPr>
        <cdr:cNvSpPr txBox="1"/>
      </cdr:nvSpPr>
      <cdr:spPr>
        <a:xfrm xmlns:a="http://schemas.openxmlformats.org/drawingml/2006/main">
          <a:off x="0" y="0"/>
          <a:ext cx="1629188" cy="3693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a:latin typeface="Franklin Gothic Demi Cond" panose="020B0706030402020204" pitchFamily="34" charset="0"/>
            </a:rPr>
            <a:t>Rate per 100,000</a:t>
          </a:r>
        </a:p>
      </cdr:txBody>
    </cdr:sp>
  </cdr:relSizeAnchor>
</c:userShapes>
</file>

<file path=ppt/drawings/drawing8.xml><?xml version="1.0" encoding="utf-8"?>
<c:userShapes xmlns:c="http://schemas.openxmlformats.org/drawingml/2006/chart">
  <cdr:relSizeAnchor xmlns:cdr="http://schemas.openxmlformats.org/drawingml/2006/chartDrawing">
    <cdr:from>
      <cdr:x>0</cdr:x>
      <cdr:y>0.00521</cdr:y>
    </cdr:from>
    <cdr:to>
      <cdr:x>0.35891</cdr:x>
      <cdr:y>0.25521</cdr:y>
    </cdr:to>
    <cdr:sp macro="" textlink="">
      <cdr:nvSpPr>
        <cdr:cNvPr id="2" name="TextBox 1">
          <a:extLst xmlns:a="http://schemas.openxmlformats.org/drawingml/2006/main">
            <a:ext uri="{FF2B5EF4-FFF2-40B4-BE49-F238E27FC236}">
              <a16:creationId xmlns:a16="http://schemas.microsoft.com/office/drawing/2014/main" id="{395AC10B-55C6-4000-B5D1-EFE650BE06B3}"/>
            </a:ext>
          </a:extLst>
        </cdr:cNvPr>
        <cdr:cNvSpPr txBox="1"/>
      </cdr:nvSpPr>
      <cdr:spPr>
        <a:xfrm xmlns:a="http://schemas.openxmlformats.org/drawingml/2006/main">
          <a:off x="0" y="19056"/>
          <a:ext cx="2562224"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l"/>
          <a:r>
            <a:rPr lang="en-US" sz="1600">
              <a:latin typeface="Franklin Gothic Demi Cond" panose="020B0706030402020204" pitchFamily="34" charset="0"/>
              <a:cs typeface="Calibri" panose="020F0502020204030204" pitchFamily="34" charset="0"/>
            </a:rPr>
            <a:t>Number</a:t>
          </a:r>
          <a:r>
            <a:rPr lang="en-US" sz="1600" baseline="0">
              <a:latin typeface="Franklin Gothic Demi Cond" panose="020B0706030402020204" pitchFamily="34" charset="0"/>
              <a:cs typeface="Calibri" panose="020F0502020204030204" pitchFamily="34" charset="0"/>
            </a:rPr>
            <a:t> of ED Visits</a:t>
          </a:r>
          <a:endParaRPr lang="en-US" sz="1600">
            <a:latin typeface="Franklin Gothic Demi Cond" panose="020B0706030402020204" pitchFamily="34" charset="0"/>
            <a:cs typeface="Calibri" panose="020F0502020204030204" pitchFamily="34" charset="0"/>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cdr:x>
      <cdr:y>0.01542</cdr:y>
    </cdr:from>
    <cdr:to>
      <cdr:x>0.34117</cdr:x>
      <cdr:y>0.0859</cdr:y>
    </cdr:to>
    <cdr:sp macro="" textlink="">
      <cdr:nvSpPr>
        <cdr:cNvPr id="2" name="TextBox 1">
          <a:extLst xmlns:a="http://schemas.openxmlformats.org/drawingml/2006/main">
            <a:ext uri="{FF2B5EF4-FFF2-40B4-BE49-F238E27FC236}">
              <a16:creationId xmlns:a16="http://schemas.microsoft.com/office/drawing/2014/main" id="{278892F2-3312-4789-A4F2-FFFFA4BC8DA7}"/>
            </a:ext>
          </a:extLst>
        </cdr:cNvPr>
        <cdr:cNvSpPr txBox="1"/>
      </cdr:nvSpPr>
      <cdr:spPr>
        <a:xfrm xmlns:a="http://schemas.openxmlformats.org/drawingml/2006/main">
          <a:off x="0" y="66675"/>
          <a:ext cx="2695575"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a:latin typeface="Franklin Gothic Demi Cond" panose="020B0706030402020204" pitchFamily="34" charset="0"/>
            </a:rPr>
            <a:t>Number of ED Visits</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6578"/>
          </a:xfrm>
          <a:prstGeom prst="rect">
            <a:avLst/>
          </a:prstGeom>
        </p:spPr>
        <p:txBody>
          <a:bodyPr vert="horz" lIns="91768" tIns="45884" rIns="91768" bIns="45884" rtlCol="0"/>
          <a:lstStyle>
            <a:lvl1pPr algn="l">
              <a:defRPr sz="1200"/>
            </a:lvl1pPr>
          </a:lstStyle>
          <a:p>
            <a:endParaRPr lang="en-US" dirty="0"/>
          </a:p>
        </p:txBody>
      </p:sp>
      <p:sp>
        <p:nvSpPr>
          <p:cNvPr id="3" name="Date Placeholder 2"/>
          <p:cNvSpPr>
            <a:spLocks noGrp="1"/>
          </p:cNvSpPr>
          <p:nvPr>
            <p:ph type="dt" sz="quarter" idx="1"/>
          </p:nvPr>
        </p:nvSpPr>
        <p:spPr>
          <a:xfrm>
            <a:off x="3970339" y="0"/>
            <a:ext cx="3038475" cy="466578"/>
          </a:xfrm>
          <a:prstGeom prst="rect">
            <a:avLst/>
          </a:prstGeom>
        </p:spPr>
        <p:txBody>
          <a:bodyPr vert="horz" lIns="91768" tIns="45884" rIns="91768" bIns="45884" rtlCol="0"/>
          <a:lstStyle>
            <a:lvl1pPr algn="r">
              <a:defRPr sz="1200"/>
            </a:lvl1pPr>
          </a:lstStyle>
          <a:p>
            <a:fld id="{A9B734D9-FBB7-4B85-86A2-24E15EDE55E0}" type="datetimeFigureOut">
              <a:rPr lang="en-US" smtClean="0"/>
              <a:t>4/14/2025</a:t>
            </a:fld>
            <a:endParaRPr lang="en-US" dirty="0"/>
          </a:p>
        </p:txBody>
      </p:sp>
      <p:sp>
        <p:nvSpPr>
          <p:cNvPr id="4" name="Footer Placeholder 3"/>
          <p:cNvSpPr>
            <a:spLocks noGrp="1"/>
          </p:cNvSpPr>
          <p:nvPr>
            <p:ph type="ftr" sz="quarter" idx="2"/>
          </p:nvPr>
        </p:nvSpPr>
        <p:spPr>
          <a:xfrm>
            <a:off x="1" y="8829823"/>
            <a:ext cx="3038475" cy="466578"/>
          </a:xfrm>
          <a:prstGeom prst="rect">
            <a:avLst/>
          </a:prstGeom>
        </p:spPr>
        <p:txBody>
          <a:bodyPr vert="horz" lIns="91768" tIns="45884" rIns="91768" bIns="4588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9" y="8829823"/>
            <a:ext cx="3038475" cy="466578"/>
          </a:xfrm>
          <a:prstGeom prst="rect">
            <a:avLst/>
          </a:prstGeom>
        </p:spPr>
        <p:txBody>
          <a:bodyPr vert="horz" lIns="91768" tIns="45884" rIns="91768" bIns="45884" rtlCol="0" anchor="b"/>
          <a:lstStyle>
            <a:lvl1pPr algn="r">
              <a:defRPr sz="1200"/>
            </a:lvl1pPr>
          </a:lstStyle>
          <a:p>
            <a:fld id="{41803F26-4061-4820-A8A7-DA9F5475917E}" type="slidenum">
              <a:rPr lang="en-US" smtClean="0"/>
              <a:t>‹#›</a:t>
            </a:fld>
            <a:endParaRPr lang="en-US" dirty="0"/>
          </a:p>
        </p:txBody>
      </p:sp>
    </p:spTree>
    <p:extLst>
      <p:ext uri="{BB962C8B-B14F-4D97-AF65-F5344CB8AC3E}">
        <p14:creationId xmlns:p14="http://schemas.microsoft.com/office/powerpoint/2010/main" val="8140750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64" tIns="46581" rIns="93164" bIns="46581" rtlCol="0"/>
          <a:lstStyle>
            <a:lvl1pPr algn="l">
              <a:defRPr sz="1200"/>
            </a:lvl1pPr>
          </a:lstStyle>
          <a:p>
            <a:endParaRPr lang="en-US" dirty="0"/>
          </a:p>
        </p:txBody>
      </p:sp>
      <p:sp>
        <p:nvSpPr>
          <p:cNvPr id="3" name="Date Placeholder 2"/>
          <p:cNvSpPr>
            <a:spLocks noGrp="1"/>
          </p:cNvSpPr>
          <p:nvPr>
            <p:ph type="dt" idx="1"/>
          </p:nvPr>
        </p:nvSpPr>
        <p:spPr>
          <a:xfrm>
            <a:off x="3970939" y="0"/>
            <a:ext cx="3037840" cy="466435"/>
          </a:xfrm>
          <a:prstGeom prst="rect">
            <a:avLst/>
          </a:prstGeom>
        </p:spPr>
        <p:txBody>
          <a:bodyPr vert="horz" lIns="93164" tIns="46581" rIns="93164" bIns="46581" rtlCol="0"/>
          <a:lstStyle>
            <a:lvl1pPr algn="r">
              <a:defRPr sz="1200"/>
            </a:lvl1pPr>
          </a:lstStyle>
          <a:p>
            <a:fld id="{E3FD6F98-055A-4837-90F2-8E5F6821A1BB}" type="datetimeFigureOut">
              <a:rPr lang="en-US" smtClean="0"/>
              <a:t>4/14/2025</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64" tIns="46581" rIns="93164" bIns="46581" rtlCol="0" anchor="ctr"/>
          <a:lstStyle/>
          <a:p>
            <a:endParaRPr lang="en-US" dirty="0"/>
          </a:p>
        </p:txBody>
      </p:sp>
      <p:sp>
        <p:nvSpPr>
          <p:cNvPr id="5" name="Notes Placeholder 4"/>
          <p:cNvSpPr>
            <a:spLocks noGrp="1"/>
          </p:cNvSpPr>
          <p:nvPr>
            <p:ph type="body" sz="quarter" idx="3"/>
          </p:nvPr>
        </p:nvSpPr>
        <p:spPr>
          <a:xfrm>
            <a:off x="701040" y="4473894"/>
            <a:ext cx="5608320" cy="3660458"/>
          </a:xfrm>
          <a:prstGeom prst="rect">
            <a:avLst/>
          </a:prstGeom>
        </p:spPr>
        <p:txBody>
          <a:bodyPr vert="horz" lIns="93164" tIns="46581" rIns="93164" bIns="4658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9"/>
            <a:ext cx="3037840" cy="466434"/>
          </a:xfrm>
          <a:prstGeom prst="rect">
            <a:avLst/>
          </a:prstGeom>
        </p:spPr>
        <p:txBody>
          <a:bodyPr vert="horz" lIns="93164" tIns="46581" rIns="93164" bIns="4658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9"/>
            <a:ext cx="3037840" cy="466434"/>
          </a:xfrm>
          <a:prstGeom prst="rect">
            <a:avLst/>
          </a:prstGeom>
        </p:spPr>
        <p:txBody>
          <a:bodyPr vert="horz" lIns="93164" tIns="46581" rIns="93164" bIns="46581" rtlCol="0" anchor="b"/>
          <a:lstStyle>
            <a:lvl1pPr algn="r">
              <a:defRPr sz="1200"/>
            </a:lvl1pPr>
          </a:lstStyle>
          <a:p>
            <a:fld id="{DBCC7D24-0DC9-4E9C-89C0-35D79A09D337}" type="slidenum">
              <a:rPr lang="en-US" smtClean="0"/>
              <a:t>‹#›</a:t>
            </a:fld>
            <a:endParaRPr lang="en-US" dirty="0"/>
          </a:p>
        </p:txBody>
      </p:sp>
    </p:spTree>
    <p:extLst>
      <p:ext uri="{BB962C8B-B14F-4D97-AF65-F5344CB8AC3E}">
        <p14:creationId xmlns:p14="http://schemas.microsoft.com/office/powerpoint/2010/main" val="2864617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200" kern="1200" dirty="0">
                <a:effectLst/>
                <a:latin typeface="Calibri" panose="020F0502020204030204" pitchFamily="34" charset="0"/>
                <a:ea typeface="Calibri" panose="020F0502020204030204" pitchFamily="34" charset="0"/>
                <a:cs typeface="Calibri" panose="020F0502020204030204" pitchFamily="34" charset="0"/>
              </a:rPr>
              <a:t>This slide set was created to provide basic data trends and public health surveillance around mortality and morbidity of traumatic brain injuries (TBI). They are meant to offer a state-level background on TBI. If you’d like a copy of the slides, please visit the “Traumatic Brain Injury” Data page on our branch website, </a:t>
            </a:r>
            <a:r>
              <a:rPr lang="en-US" sz="1200" u="sng" kern="1200" dirty="0">
                <a:solidFill>
                  <a:srgbClr val="44546A"/>
                </a:solidFill>
                <a:effectLst/>
                <a:latin typeface="Calibri" panose="020F0502020204030204" pitchFamily="34" charset="0"/>
                <a:ea typeface="Calibri" panose="020F0502020204030204" pitchFamily="34" charset="0"/>
                <a:cs typeface="Calibri" panose="020F0502020204030204" pitchFamily="34" charset="0"/>
              </a:rPr>
              <a:t>https://www.dph.ncdhhs.gov/programs/chronic-disease-and-injury/injury-and-violence-prevention-branch</a:t>
            </a:r>
            <a:r>
              <a:rPr lang="en-US" sz="1200" kern="1200" dirty="0">
                <a:effectLst/>
                <a:latin typeface="Calibri" panose="020F0502020204030204" pitchFamily="34" charset="0"/>
                <a:ea typeface="Calibri" panose="020F0502020204030204" pitchFamily="34" charset="0"/>
                <a:cs typeface="Calibri" panose="020F0502020204030204" pitchFamily="34" charset="0"/>
              </a:rPr>
              <a:t>. The direct link is also shared at the end of this presentation.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effectLst/>
                <a:latin typeface="Calibri" panose="020F0502020204030204" pitchFamily="34" charset="0"/>
                <a:ea typeface="Calibri" panose="020F0502020204030204" pitchFamily="34" charset="0"/>
                <a:cs typeface="Calibri" panose="020F0502020204030204" pitchFamily="34" charset="0"/>
              </a:rPr>
              <a:t>Feel free to incorporate these slides into your own presentations, grant proposals, reports, or any other way they may be useful.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effectLst/>
                <a:latin typeface="Calibri" panose="020F0502020204030204" pitchFamily="34" charset="0"/>
                <a:ea typeface="Calibri" panose="020F0502020204030204" pitchFamily="34" charset="0"/>
                <a:cs typeface="Calibri" panose="020F0502020204030204" pitchFamily="34" charset="0"/>
              </a:rPr>
              <a:t>Please read both the speaking and technical notes to ensure that data are presented in a consistent manner.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E570F26-D836-4F8D-947C-661109F0CC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1326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923939-8C3E-469F-AB7C-9A2DC60C222F}" type="slidenum">
              <a:rPr lang="en-US" smtClean="0"/>
              <a:t>10</a:t>
            </a:fld>
            <a:endParaRPr lang="en-US"/>
          </a:p>
        </p:txBody>
      </p:sp>
    </p:spTree>
    <p:extLst>
      <p:ext uri="{BB962C8B-B14F-4D97-AF65-F5344CB8AC3E}">
        <p14:creationId xmlns:p14="http://schemas.microsoft.com/office/powerpoint/2010/main" val="20142804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number of TBI deaths in North Carolina has increased by 36% over the last 10 years (2014-2023).</a:t>
            </a:r>
          </a:p>
        </p:txBody>
      </p:sp>
      <p:sp>
        <p:nvSpPr>
          <p:cNvPr id="4" name="Slide Number Placeholder 3"/>
          <p:cNvSpPr>
            <a:spLocks noGrp="1"/>
          </p:cNvSpPr>
          <p:nvPr>
            <p:ph type="sldNum" sz="quarter" idx="5"/>
          </p:nvPr>
        </p:nvSpPr>
        <p:spPr/>
        <p:txBody>
          <a:bodyPr/>
          <a:lstStyle/>
          <a:p>
            <a:fld id="{DBCC7D24-0DC9-4E9C-89C0-35D79A09D337}" type="slidenum">
              <a:rPr lang="en-US" smtClean="0"/>
              <a:t>11</a:t>
            </a:fld>
            <a:endParaRPr lang="en-US" dirty="0"/>
          </a:p>
        </p:txBody>
      </p:sp>
    </p:spTree>
    <p:extLst>
      <p:ext uri="{BB962C8B-B14F-4D97-AF65-F5344CB8AC3E}">
        <p14:creationId xmlns:p14="http://schemas.microsoft.com/office/powerpoint/2010/main" val="25495535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overall rate of TBI deaths from 2021-2023 in North Carolina was 24.5 per 100,000. The counties with the highest rates were Gates, Polk, and Cherokee counties.</a:t>
            </a:r>
          </a:p>
        </p:txBody>
      </p:sp>
      <p:sp>
        <p:nvSpPr>
          <p:cNvPr id="4" name="Slide Number Placeholder 3"/>
          <p:cNvSpPr>
            <a:spLocks noGrp="1"/>
          </p:cNvSpPr>
          <p:nvPr>
            <p:ph type="sldNum" sz="quarter" idx="5"/>
          </p:nvPr>
        </p:nvSpPr>
        <p:spPr/>
        <p:txBody>
          <a:bodyPr/>
          <a:lstStyle/>
          <a:p>
            <a:fld id="{DBCC7D24-0DC9-4E9C-89C0-35D79A09D337}" type="slidenum">
              <a:rPr lang="en-US" smtClean="0"/>
              <a:t>12</a:t>
            </a:fld>
            <a:endParaRPr lang="en-US" dirty="0"/>
          </a:p>
        </p:txBody>
      </p:sp>
    </p:spTree>
    <p:extLst>
      <p:ext uri="{BB962C8B-B14F-4D97-AF65-F5344CB8AC3E}">
        <p14:creationId xmlns:p14="http://schemas.microsoft.com/office/powerpoint/2010/main" val="19364901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2023, the groups with the highest rate of TBI-deaths occurred amongst male North Carolina residents (35.4 per 100,000) and non-Hispanic American Indians (30.5 per 100,000).</a:t>
            </a:r>
          </a:p>
        </p:txBody>
      </p:sp>
      <p:sp>
        <p:nvSpPr>
          <p:cNvPr id="4" name="Slide Number Placeholder 3"/>
          <p:cNvSpPr>
            <a:spLocks noGrp="1"/>
          </p:cNvSpPr>
          <p:nvPr>
            <p:ph type="sldNum" sz="quarter" idx="5"/>
          </p:nvPr>
        </p:nvSpPr>
        <p:spPr/>
        <p:txBody>
          <a:bodyPr/>
          <a:lstStyle/>
          <a:p>
            <a:fld id="{DBCC7D24-0DC9-4E9C-89C0-35D79A09D337}" type="slidenum">
              <a:rPr lang="en-US" smtClean="0"/>
              <a:t>13</a:t>
            </a:fld>
            <a:endParaRPr lang="en-US" dirty="0"/>
          </a:p>
        </p:txBody>
      </p:sp>
    </p:spTree>
    <p:extLst>
      <p:ext uri="{BB962C8B-B14F-4D97-AF65-F5344CB8AC3E}">
        <p14:creationId xmlns:p14="http://schemas.microsoft.com/office/powerpoint/2010/main" val="30778046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Self-inflicted firearm (34.9%) was the leading mechanism-intent category for TBI deaths. 52.8% of intents were unintentional, followed by self-inflicted (35.1%) and assault (11%).</a:t>
            </a:r>
          </a:p>
        </p:txBody>
      </p:sp>
      <p:sp>
        <p:nvSpPr>
          <p:cNvPr id="4" name="Slide Number Placeholder 3"/>
          <p:cNvSpPr>
            <a:spLocks noGrp="1"/>
          </p:cNvSpPr>
          <p:nvPr>
            <p:ph type="sldNum" sz="quarter" idx="5"/>
          </p:nvPr>
        </p:nvSpPr>
        <p:spPr/>
        <p:txBody>
          <a:bodyPr/>
          <a:lstStyle/>
          <a:p>
            <a:fld id="{B5923939-8C3E-469F-AB7C-9A2DC60C222F}" type="slidenum">
              <a:rPr lang="en-US" smtClean="0"/>
              <a:t>14</a:t>
            </a:fld>
            <a:endParaRPr lang="en-US"/>
          </a:p>
        </p:txBody>
      </p:sp>
    </p:spTree>
    <p:extLst>
      <p:ext uri="{BB962C8B-B14F-4D97-AF65-F5344CB8AC3E}">
        <p14:creationId xmlns:p14="http://schemas.microsoft.com/office/powerpoint/2010/main" val="20456840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highest number of fall-related TBI deaths occurred in males and non-Hispanic White individuals.</a:t>
            </a:r>
          </a:p>
        </p:txBody>
      </p:sp>
      <p:sp>
        <p:nvSpPr>
          <p:cNvPr id="4" name="Slide Number Placeholder 3"/>
          <p:cNvSpPr>
            <a:spLocks noGrp="1"/>
          </p:cNvSpPr>
          <p:nvPr>
            <p:ph type="sldNum" sz="quarter" idx="5"/>
          </p:nvPr>
        </p:nvSpPr>
        <p:spPr/>
        <p:txBody>
          <a:bodyPr/>
          <a:lstStyle/>
          <a:p>
            <a:fld id="{DBCC7D24-0DC9-4E9C-89C0-35D79A09D337}" type="slidenum">
              <a:rPr lang="en-US" smtClean="0"/>
              <a:t>15</a:t>
            </a:fld>
            <a:endParaRPr lang="en-US" dirty="0"/>
          </a:p>
        </p:txBody>
      </p:sp>
    </p:spTree>
    <p:extLst>
      <p:ext uri="{BB962C8B-B14F-4D97-AF65-F5344CB8AC3E}">
        <p14:creationId xmlns:p14="http://schemas.microsoft.com/office/powerpoint/2010/main" val="3612564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highest rate of fall-related TBI deaths also occurred in males and non-Hispanic Whites.</a:t>
            </a:r>
          </a:p>
        </p:txBody>
      </p:sp>
      <p:sp>
        <p:nvSpPr>
          <p:cNvPr id="4" name="Slide Number Placeholder 3"/>
          <p:cNvSpPr>
            <a:spLocks noGrp="1"/>
          </p:cNvSpPr>
          <p:nvPr>
            <p:ph type="sldNum" sz="quarter" idx="5"/>
          </p:nvPr>
        </p:nvSpPr>
        <p:spPr/>
        <p:txBody>
          <a:bodyPr/>
          <a:lstStyle/>
          <a:p>
            <a:fld id="{DBCC7D24-0DC9-4E9C-89C0-35D79A09D337}" type="slidenum">
              <a:rPr lang="en-US" smtClean="0"/>
              <a:t>16</a:t>
            </a:fld>
            <a:endParaRPr lang="en-US" dirty="0"/>
          </a:p>
        </p:txBody>
      </p:sp>
    </p:spTree>
    <p:extLst>
      <p:ext uri="{BB962C8B-B14F-4D97-AF65-F5344CB8AC3E}">
        <p14:creationId xmlns:p14="http://schemas.microsoft.com/office/powerpoint/2010/main" val="20236465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923939-8C3E-469F-AB7C-9A2DC60C222F}" type="slidenum">
              <a:rPr lang="en-US" smtClean="0"/>
              <a:t>17</a:t>
            </a:fld>
            <a:endParaRPr lang="en-US"/>
          </a:p>
        </p:txBody>
      </p:sp>
    </p:spTree>
    <p:extLst>
      <p:ext uri="{BB962C8B-B14F-4D97-AF65-F5344CB8AC3E}">
        <p14:creationId xmlns:p14="http://schemas.microsoft.com/office/powerpoint/2010/main" val="29633851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number of TBI hospitalizations in North Carolina increased by 6% over the last 5 years (2019-2023).</a:t>
            </a:r>
          </a:p>
        </p:txBody>
      </p:sp>
      <p:sp>
        <p:nvSpPr>
          <p:cNvPr id="4" name="Slide Number Placeholder 3"/>
          <p:cNvSpPr>
            <a:spLocks noGrp="1"/>
          </p:cNvSpPr>
          <p:nvPr>
            <p:ph type="sldNum" sz="quarter" idx="5"/>
          </p:nvPr>
        </p:nvSpPr>
        <p:spPr/>
        <p:txBody>
          <a:bodyPr/>
          <a:lstStyle/>
          <a:p>
            <a:fld id="{DBCC7D24-0DC9-4E9C-89C0-35D79A09D337}" type="slidenum">
              <a:rPr lang="en-US" smtClean="0"/>
              <a:t>18</a:t>
            </a:fld>
            <a:endParaRPr lang="en-US" dirty="0"/>
          </a:p>
        </p:txBody>
      </p:sp>
    </p:spTree>
    <p:extLst>
      <p:ext uri="{BB962C8B-B14F-4D97-AF65-F5344CB8AC3E}">
        <p14:creationId xmlns:p14="http://schemas.microsoft.com/office/powerpoint/2010/main" val="27123398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overall rate of TBI hospitalizations from 2021-2023 in North Carolina was 70.0 per 100,000. The counties with the highest rates were Swain, Davie, and Stokes counties.</a:t>
            </a:r>
          </a:p>
        </p:txBody>
      </p:sp>
      <p:sp>
        <p:nvSpPr>
          <p:cNvPr id="4" name="Slide Number Placeholder 3"/>
          <p:cNvSpPr>
            <a:spLocks noGrp="1"/>
          </p:cNvSpPr>
          <p:nvPr>
            <p:ph type="sldNum" sz="quarter" idx="5"/>
          </p:nvPr>
        </p:nvSpPr>
        <p:spPr/>
        <p:txBody>
          <a:bodyPr/>
          <a:lstStyle/>
          <a:p>
            <a:fld id="{DBCC7D24-0DC9-4E9C-89C0-35D79A09D337}" type="slidenum">
              <a:rPr lang="en-US" smtClean="0"/>
              <a:t>19</a:t>
            </a:fld>
            <a:endParaRPr lang="en-US" dirty="0"/>
          </a:p>
        </p:txBody>
      </p:sp>
    </p:spTree>
    <p:extLst>
      <p:ext uri="{BB962C8B-B14F-4D97-AF65-F5344CB8AC3E}">
        <p14:creationId xmlns:p14="http://schemas.microsoft.com/office/powerpoint/2010/main" val="2328102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more detailed technical notes on any of the data shared in this slide set, please contact us at </a:t>
            </a:r>
            <a:r>
              <a:rPr lang="en-US" u="sng" dirty="0"/>
              <a:t>InjuryData@dhhs.nc.gov</a:t>
            </a:r>
            <a:r>
              <a:rPr lang="en-US" dirty="0"/>
              <a:t>.</a:t>
            </a:r>
          </a:p>
        </p:txBody>
      </p:sp>
      <p:sp>
        <p:nvSpPr>
          <p:cNvPr id="4" name="Slide Number Placeholder 3"/>
          <p:cNvSpPr>
            <a:spLocks noGrp="1"/>
          </p:cNvSpPr>
          <p:nvPr>
            <p:ph type="sldNum" sz="quarter" idx="5"/>
          </p:nvPr>
        </p:nvSpPr>
        <p:spPr/>
        <p:txBody>
          <a:bodyPr/>
          <a:lstStyle/>
          <a:p>
            <a:fld id="{B5923939-8C3E-469F-AB7C-9A2DC60C222F}" type="slidenum">
              <a:rPr lang="en-US" smtClean="0"/>
              <a:t>2</a:t>
            </a:fld>
            <a:endParaRPr lang="en-US"/>
          </a:p>
        </p:txBody>
      </p:sp>
    </p:spTree>
    <p:extLst>
      <p:ext uri="{BB962C8B-B14F-4D97-AF65-F5344CB8AC3E}">
        <p14:creationId xmlns:p14="http://schemas.microsoft.com/office/powerpoint/2010/main" val="28435756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2023, most TBI hospitalizations occurred amongst male North Carolina residents (n=4,562) and non-Hispanic Whites (n=5,181).</a:t>
            </a:r>
          </a:p>
        </p:txBody>
      </p:sp>
      <p:sp>
        <p:nvSpPr>
          <p:cNvPr id="4" name="Slide Number Placeholder 3"/>
          <p:cNvSpPr>
            <a:spLocks noGrp="1"/>
          </p:cNvSpPr>
          <p:nvPr>
            <p:ph type="sldNum" sz="quarter" idx="5"/>
          </p:nvPr>
        </p:nvSpPr>
        <p:spPr/>
        <p:txBody>
          <a:bodyPr/>
          <a:lstStyle/>
          <a:p>
            <a:fld id="{B5923939-8C3E-469F-AB7C-9A2DC60C222F}" type="slidenum">
              <a:rPr lang="en-US" smtClean="0"/>
              <a:t>20</a:t>
            </a:fld>
            <a:endParaRPr lang="en-US"/>
          </a:p>
        </p:txBody>
      </p:sp>
    </p:spTree>
    <p:extLst>
      <p:ext uri="{BB962C8B-B14F-4D97-AF65-F5344CB8AC3E}">
        <p14:creationId xmlns:p14="http://schemas.microsoft.com/office/powerpoint/2010/main" val="22973887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2023, the groups with the highest rate of TBI hospitalizations occurred amongst male North Carolina residents (87.8 per 100,000) and non-Hispanic American Indians (79.8 per 100,000).</a:t>
            </a:r>
          </a:p>
        </p:txBody>
      </p:sp>
      <p:sp>
        <p:nvSpPr>
          <p:cNvPr id="4" name="Slide Number Placeholder 3"/>
          <p:cNvSpPr>
            <a:spLocks noGrp="1"/>
          </p:cNvSpPr>
          <p:nvPr>
            <p:ph type="sldNum" sz="quarter" idx="5"/>
          </p:nvPr>
        </p:nvSpPr>
        <p:spPr/>
        <p:txBody>
          <a:bodyPr/>
          <a:lstStyle/>
          <a:p>
            <a:fld id="{B5923939-8C3E-469F-AB7C-9A2DC60C222F}" type="slidenum">
              <a:rPr lang="en-US" smtClean="0"/>
              <a:t>21</a:t>
            </a:fld>
            <a:endParaRPr lang="en-US"/>
          </a:p>
        </p:txBody>
      </p:sp>
    </p:spTree>
    <p:extLst>
      <p:ext uri="{BB962C8B-B14F-4D97-AF65-F5344CB8AC3E}">
        <p14:creationId xmlns:p14="http://schemas.microsoft.com/office/powerpoint/2010/main" val="9353522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Unintentional fall (53.9%) was the leading mechanism-intent category for TBI hospitalizations. 89.5% of intents were unintentional, followed by assault (5.4%) and self-inflicted (1.2%).</a:t>
            </a:r>
          </a:p>
        </p:txBody>
      </p:sp>
      <p:sp>
        <p:nvSpPr>
          <p:cNvPr id="4" name="Slide Number Placeholder 3"/>
          <p:cNvSpPr>
            <a:spLocks noGrp="1"/>
          </p:cNvSpPr>
          <p:nvPr>
            <p:ph type="sldNum" sz="quarter" idx="5"/>
          </p:nvPr>
        </p:nvSpPr>
        <p:spPr/>
        <p:txBody>
          <a:bodyPr/>
          <a:lstStyle/>
          <a:p>
            <a:fld id="{DBCC7D24-0DC9-4E9C-89C0-35D79A09D337}" type="slidenum">
              <a:rPr lang="en-US" smtClean="0"/>
              <a:t>22</a:t>
            </a:fld>
            <a:endParaRPr lang="en-US" dirty="0"/>
          </a:p>
        </p:txBody>
      </p:sp>
    </p:spTree>
    <p:extLst>
      <p:ext uri="{BB962C8B-B14F-4D97-AF65-F5344CB8AC3E}">
        <p14:creationId xmlns:p14="http://schemas.microsoft.com/office/powerpoint/2010/main" val="37426620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Approximately 52% of TBI-related hospitalizations were among North Carolina adults ages 65 and over.</a:t>
            </a:r>
          </a:p>
        </p:txBody>
      </p:sp>
      <p:sp>
        <p:nvSpPr>
          <p:cNvPr id="4" name="Slide Number Placeholder 3"/>
          <p:cNvSpPr>
            <a:spLocks noGrp="1"/>
          </p:cNvSpPr>
          <p:nvPr>
            <p:ph type="sldNum" sz="quarter" idx="5"/>
          </p:nvPr>
        </p:nvSpPr>
        <p:spPr/>
        <p:txBody>
          <a:bodyPr/>
          <a:lstStyle/>
          <a:p>
            <a:fld id="{DBCC7D24-0DC9-4E9C-89C0-35D79A09D337}" type="slidenum">
              <a:rPr lang="en-US" smtClean="0"/>
              <a:t>23</a:t>
            </a:fld>
            <a:endParaRPr lang="en-US" dirty="0"/>
          </a:p>
        </p:txBody>
      </p:sp>
    </p:spTree>
    <p:extLst>
      <p:ext uri="{BB962C8B-B14F-4D97-AF65-F5344CB8AC3E}">
        <p14:creationId xmlns:p14="http://schemas.microsoft.com/office/powerpoint/2010/main" val="28045427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TBI hospitalization rates were highest among those ages 85 and older and began increasing after age 65.</a:t>
            </a:r>
          </a:p>
        </p:txBody>
      </p:sp>
      <p:sp>
        <p:nvSpPr>
          <p:cNvPr id="4" name="Slide Number Placeholder 3"/>
          <p:cNvSpPr>
            <a:spLocks noGrp="1"/>
          </p:cNvSpPr>
          <p:nvPr>
            <p:ph type="sldNum" sz="quarter" idx="5"/>
          </p:nvPr>
        </p:nvSpPr>
        <p:spPr/>
        <p:txBody>
          <a:bodyPr/>
          <a:lstStyle/>
          <a:p>
            <a:fld id="{DBCC7D24-0DC9-4E9C-89C0-35D79A09D337}" type="slidenum">
              <a:rPr lang="en-US" smtClean="0"/>
              <a:t>24</a:t>
            </a:fld>
            <a:endParaRPr lang="en-US" dirty="0"/>
          </a:p>
        </p:txBody>
      </p:sp>
    </p:spTree>
    <p:extLst>
      <p:ext uri="{BB962C8B-B14F-4D97-AF65-F5344CB8AC3E}">
        <p14:creationId xmlns:p14="http://schemas.microsoft.com/office/powerpoint/2010/main" val="20665155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923939-8C3E-469F-AB7C-9A2DC60C222F}" type="slidenum">
              <a:rPr lang="en-US" smtClean="0"/>
              <a:t>25</a:t>
            </a:fld>
            <a:endParaRPr lang="en-US"/>
          </a:p>
        </p:txBody>
      </p:sp>
    </p:spTree>
    <p:extLst>
      <p:ext uri="{BB962C8B-B14F-4D97-AF65-F5344CB8AC3E}">
        <p14:creationId xmlns:p14="http://schemas.microsoft.com/office/powerpoint/2010/main" val="8042181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number of TBI emergency department (ED) visits in North Carolina increased by 22% over the last 5 years (2019-2023).</a:t>
            </a:r>
          </a:p>
        </p:txBody>
      </p:sp>
      <p:sp>
        <p:nvSpPr>
          <p:cNvPr id="4" name="Slide Number Placeholder 3"/>
          <p:cNvSpPr>
            <a:spLocks noGrp="1"/>
          </p:cNvSpPr>
          <p:nvPr>
            <p:ph type="sldNum" sz="quarter" idx="5"/>
          </p:nvPr>
        </p:nvSpPr>
        <p:spPr/>
        <p:txBody>
          <a:bodyPr/>
          <a:lstStyle/>
          <a:p>
            <a:fld id="{DBCC7D24-0DC9-4E9C-89C0-35D79A09D337}" type="slidenum">
              <a:rPr lang="en-US" smtClean="0"/>
              <a:t>26</a:t>
            </a:fld>
            <a:endParaRPr lang="en-US" dirty="0"/>
          </a:p>
        </p:txBody>
      </p:sp>
    </p:spTree>
    <p:extLst>
      <p:ext uri="{BB962C8B-B14F-4D97-AF65-F5344CB8AC3E}">
        <p14:creationId xmlns:p14="http://schemas.microsoft.com/office/powerpoint/2010/main" val="39477649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overall rate of TBI ED visits from 2021-2023 in North Carolina was 267.3 per 100,000. The counties with the highest rates were Scotland, Transylvania, and Wilkes counties.</a:t>
            </a:r>
          </a:p>
        </p:txBody>
      </p:sp>
      <p:sp>
        <p:nvSpPr>
          <p:cNvPr id="4" name="Slide Number Placeholder 3"/>
          <p:cNvSpPr>
            <a:spLocks noGrp="1"/>
          </p:cNvSpPr>
          <p:nvPr>
            <p:ph type="sldNum" sz="quarter" idx="5"/>
          </p:nvPr>
        </p:nvSpPr>
        <p:spPr/>
        <p:txBody>
          <a:bodyPr/>
          <a:lstStyle/>
          <a:p>
            <a:fld id="{DBCC7D24-0DC9-4E9C-89C0-35D79A09D337}" type="slidenum">
              <a:rPr lang="en-US" smtClean="0"/>
              <a:t>27</a:t>
            </a:fld>
            <a:endParaRPr lang="en-US" dirty="0"/>
          </a:p>
        </p:txBody>
      </p:sp>
    </p:spTree>
    <p:extLst>
      <p:ext uri="{BB962C8B-B14F-4D97-AF65-F5344CB8AC3E}">
        <p14:creationId xmlns:p14="http://schemas.microsoft.com/office/powerpoint/2010/main" val="23164325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2023, most TBI ED visits occurred amongst male North Carolina residents (n=16,580) and non-Hispanic Whites (n=19,937).</a:t>
            </a:r>
          </a:p>
        </p:txBody>
      </p:sp>
      <p:sp>
        <p:nvSpPr>
          <p:cNvPr id="4" name="Slide Number Placeholder 3"/>
          <p:cNvSpPr>
            <a:spLocks noGrp="1"/>
          </p:cNvSpPr>
          <p:nvPr>
            <p:ph type="sldNum" sz="quarter" idx="5"/>
          </p:nvPr>
        </p:nvSpPr>
        <p:spPr/>
        <p:txBody>
          <a:bodyPr/>
          <a:lstStyle/>
          <a:p>
            <a:fld id="{B5923939-8C3E-469F-AB7C-9A2DC60C222F}" type="slidenum">
              <a:rPr lang="en-US" smtClean="0"/>
              <a:t>28</a:t>
            </a:fld>
            <a:endParaRPr lang="en-US"/>
          </a:p>
        </p:txBody>
      </p:sp>
    </p:spTree>
    <p:extLst>
      <p:ext uri="{BB962C8B-B14F-4D97-AF65-F5344CB8AC3E}">
        <p14:creationId xmlns:p14="http://schemas.microsoft.com/office/powerpoint/2010/main" val="15132343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2023, the groups with the highest rate of TBI ED visits occurred amongst male North Carolina residents (313 per 100,000) and non-Hispanic American Indians (379 per 100,000).</a:t>
            </a:r>
          </a:p>
        </p:txBody>
      </p:sp>
      <p:sp>
        <p:nvSpPr>
          <p:cNvPr id="4" name="Slide Number Placeholder 3"/>
          <p:cNvSpPr>
            <a:spLocks noGrp="1"/>
          </p:cNvSpPr>
          <p:nvPr>
            <p:ph type="sldNum" sz="quarter" idx="5"/>
          </p:nvPr>
        </p:nvSpPr>
        <p:spPr/>
        <p:txBody>
          <a:bodyPr/>
          <a:lstStyle/>
          <a:p>
            <a:fld id="{B5923939-8C3E-469F-AB7C-9A2DC60C222F}" type="slidenum">
              <a:rPr lang="en-US" smtClean="0"/>
              <a:t>29</a:t>
            </a:fld>
            <a:endParaRPr lang="en-US"/>
          </a:p>
        </p:txBody>
      </p:sp>
    </p:spTree>
    <p:extLst>
      <p:ext uri="{BB962C8B-B14F-4D97-AF65-F5344CB8AC3E}">
        <p14:creationId xmlns:p14="http://schemas.microsoft.com/office/powerpoint/2010/main" val="3524327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more detailed technical notes on any of the data shared in this slide set, please contact us at </a:t>
            </a:r>
            <a:r>
              <a:rPr lang="en-US" u="sng" dirty="0"/>
              <a:t>InjuryData@dhhs.nc.gov</a:t>
            </a:r>
            <a:r>
              <a:rPr lang="en-US" dirty="0"/>
              <a:t>.</a:t>
            </a:r>
          </a:p>
        </p:txBody>
      </p:sp>
      <p:sp>
        <p:nvSpPr>
          <p:cNvPr id="4" name="Slide Number Placeholder 3"/>
          <p:cNvSpPr>
            <a:spLocks noGrp="1"/>
          </p:cNvSpPr>
          <p:nvPr>
            <p:ph type="sldNum" sz="quarter" idx="5"/>
          </p:nvPr>
        </p:nvSpPr>
        <p:spPr/>
        <p:txBody>
          <a:bodyPr/>
          <a:lstStyle/>
          <a:p>
            <a:fld id="{B5923939-8C3E-469F-AB7C-9A2DC60C222F}" type="slidenum">
              <a:rPr lang="en-US" smtClean="0"/>
              <a:t>3</a:t>
            </a:fld>
            <a:endParaRPr lang="en-US"/>
          </a:p>
        </p:txBody>
      </p:sp>
    </p:spTree>
    <p:extLst>
      <p:ext uri="{BB962C8B-B14F-4D97-AF65-F5344CB8AC3E}">
        <p14:creationId xmlns:p14="http://schemas.microsoft.com/office/powerpoint/2010/main" val="29021854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TBI-related ED visits were highest among those ages 25-34 and 75-84 years old.</a:t>
            </a:r>
          </a:p>
        </p:txBody>
      </p:sp>
      <p:sp>
        <p:nvSpPr>
          <p:cNvPr id="4" name="Slide Number Placeholder 3"/>
          <p:cNvSpPr>
            <a:spLocks noGrp="1"/>
          </p:cNvSpPr>
          <p:nvPr>
            <p:ph type="sldNum" sz="quarter" idx="5"/>
          </p:nvPr>
        </p:nvSpPr>
        <p:spPr/>
        <p:txBody>
          <a:bodyPr/>
          <a:lstStyle/>
          <a:p>
            <a:fld id="{DBCC7D24-0DC9-4E9C-89C0-35D79A09D337}" type="slidenum">
              <a:rPr lang="en-US" smtClean="0"/>
              <a:t>30</a:t>
            </a:fld>
            <a:endParaRPr lang="en-US" dirty="0"/>
          </a:p>
        </p:txBody>
      </p:sp>
    </p:spTree>
    <p:extLst>
      <p:ext uri="{BB962C8B-B14F-4D97-AF65-F5344CB8AC3E}">
        <p14:creationId xmlns:p14="http://schemas.microsoft.com/office/powerpoint/2010/main" val="35310117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Adults 85 and older have the highest rate of TBI-related ED visits (1,452 per 100,000).</a:t>
            </a:r>
          </a:p>
        </p:txBody>
      </p:sp>
      <p:sp>
        <p:nvSpPr>
          <p:cNvPr id="4" name="Slide Number Placeholder 3"/>
          <p:cNvSpPr>
            <a:spLocks noGrp="1"/>
          </p:cNvSpPr>
          <p:nvPr>
            <p:ph type="sldNum" sz="quarter" idx="5"/>
          </p:nvPr>
        </p:nvSpPr>
        <p:spPr/>
        <p:txBody>
          <a:bodyPr/>
          <a:lstStyle/>
          <a:p>
            <a:fld id="{DBCC7D24-0DC9-4E9C-89C0-35D79A09D337}" type="slidenum">
              <a:rPr lang="en-US" smtClean="0"/>
              <a:t>31</a:t>
            </a:fld>
            <a:endParaRPr lang="en-US" dirty="0"/>
          </a:p>
        </p:txBody>
      </p:sp>
    </p:spTree>
    <p:extLst>
      <p:ext uri="{BB962C8B-B14F-4D97-AF65-F5344CB8AC3E}">
        <p14:creationId xmlns:p14="http://schemas.microsoft.com/office/powerpoint/2010/main" val="27715691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sex, males most often had higher rates of TBI-related ED visits than females. The highest rate was males aged 85 and older (1,610.6 per 100,000).</a:t>
            </a:r>
          </a:p>
        </p:txBody>
      </p:sp>
      <p:sp>
        <p:nvSpPr>
          <p:cNvPr id="4" name="Slide Number Placeholder 3"/>
          <p:cNvSpPr>
            <a:spLocks noGrp="1"/>
          </p:cNvSpPr>
          <p:nvPr>
            <p:ph type="sldNum" sz="quarter" idx="5"/>
          </p:nvPr>
        </p:nvSpPr>
        <p:spPr/>
        <p:txBody>
          <a:bodyPr/>
          <a:lstStyle/>
          <a:p>
            <a:fld id="{DBCC7D24-0DC9-4E9C-89C0-35D79A09D337}" type="slidenum">
              <a:rPr lang="en-US" smtClean="0"/>
              <a:t>32</a:t>
            </a:fld>
            <a:endParaRPr lang="en-US" dirty="0"/>
          </a:p>
        </p:txBody>
      </p:sp>
    </p:spTree>
    <p:extLst>
      <p:ext uri="{BB962C8B-B14F-4D97-AF65-F5344CB8AC3E}">
        <p14:creationId xmlns:p14="http://schemas.microsoft.com/office/powerpoint/2010/main" val="15477655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2023, TBI resulted in over 2,500 deaths, 7,500 hospitalizations, and 30,000 ED visits. Most TBI-related injuries and deaths occurred in males and non-Hispanic White individuals. Rates of TBI are highest in older adults. Unintentional falls are a large contributor to TBI-related injuries and deaths in North Carolina.</a:t>
            </a:r>
          </a:p>
        </p:txBody>
      </p:sp>
      <p:sp>
        <p:nvSpPr>
          <p:cNvPr id="4" name="Slide Number Placeholder 3"/>
          <p:cNvSpPr>
            <a:spLocks noGrp="1"/>
          </p:cNvSpPr>
          <p:nvPr>
            <p:ph type="sldNum" sz="quarter" idx="5"/>
          </p:nvPr>
        </p:nvSpPr>
        <p:spPr/>
        <p:txBody>
          <a:bodyPr/>
          <a:lstStyle/>
          <a:p>
            <a:fld id="{B5923939-8C3E-469F-AB7C-9A2DC60C222F}" type="slidenum">
              <a:rPr lang="en-US" smtClean="0"/>
              <a:t>33</a:t>
            </a:fld>
            <a:endParaRPr lang="en-US"/>
          </a:p>
        </p:txBody>
      </p:sp>
    </p:spTree>
    <p:extLst>
      <p:ext uri="{BB962C8B-B14F-4D97-AF65-F5344CB8AC3E}">
        <p14:creationId xmlns:p14="http://schemas.microsoft.com/office/powerpoint/2010/main" val="2547025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DC1D8B9B-F20F-878E-B9D3-6572648C101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2023, most North Carolinians ages 65 and older are non-Hispanic White (76%). The second largest racial/ethnic group among North Carolinians ages 65 and older are non-Hispanic Blacks (17%).</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F1EAA9C6-5559-3CCA-37BE-C898D77410E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According to the 2023 American Community Survey, 43% of housing units with people 65 and older are single person households. 1/3 (33%) of North Carolina adults ages 65 and older have a disability. 30% of North Carolina adults ages 65 and older have a high school education/G.E.D.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2AF4E8C-C098-2A16-9E5B-59FBE11FDAD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According to the 2023 American Community Survey, approximately 1 in 5 North Carolina adults ages 65 and over reported having trouble walking. Furthermore, North Carolina adults ages 65 and over experience hearing (14%), cognitive (8%), vision (6%), and self-care disabilities (7%). About 13% of people ages 65 and older in North Carolina also reported living alone/independently.</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5673CBC5-488C-02C7-E683-85842B1E745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North Carolina, approximately 74% of adults ages 65 and older have one or more chronic disease. Among adults ages 65-74, 38% have 2 or more chronic diseases. About 47% of North Carolina adults ages 75 and older have 2 or more chronic diseases.</a:t>
            </a:r>
          </a:p>
        </p:txBody>
      </p:sp>
    </p:spTree>
    <p:extLst>
      <p:ext uri="{BB962C8B-B14F-4D97-AF65-F5344CB8AC3E}">
        <p14:creationId xmlns:p14="http://schemas.microsoft.com/office/powerpoint/2010/main" val="1708885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According to the 2019 Behavior Risk Factor Surveillance System (BRFSS) Survey, 26% of North Carolina respondents reported experiencing loss of consciousness. Individuals with a disability (36%), veterans (38%), males (31%), and individuals ages 55-64 (30%) had the highest proportions of reporting loss of consciousness.</a:t>
            </a:r>
          </a:p>
        </p:txBody>
      </p:sp>
      <p:sp>
        <p:nvSpPr>
          <p:cNvPr id="4" name="Slide Number Placeholder 3"/>
          <p:cNvSpPr>
            <a:spLocks noGrp="1"/>
          </p:cNvSpPr>
          <p:nvPr>
            <p:ph type="sldNum" sz="quarter" idx="5"/>
          </p:nvPr>
        </p:nvSpPr>
        <p:spPr/>
        <p:txBody>
          <a:bodyPr/>
          <a:lstStyle/>
          <a:p>
            <a:fld id="{DBCC7D24-0DC9-4E9C-89C0-35D79A09D337}" type="slidenum">
              <a:rPr lang="en-US" smtClean="0"/>
              <a:t>8</a:t>
            </a:fld>
            <a:endParaRPr lang="en-US" dirty="0"/>
          </a:p>
        </p:txBody>
      </p:sp>
    </p:spTree>
    <p:extLst>
      <p:ext uri="{BB962C8B-B14F-4D97-AF65-F5344CB8AC3E}">
        <p14:creationId xmlns:p14="http://schemas.microsoft.com/office/powerpoint/2010/main" val="93792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2023 there were 2,581 deaths, 7,665 hospitalizations, and 34,585 emergency department visits associated with unintentional TBI injuries in North Carolina. However, this is just the tip of the iceberg and the total burden of TBI injury in North Carolina is unknown.</a:t>
            </a:r>
          </a:p>
        </p:txBody>
      </p:sp>
      <p:sp>
        <p:nvSpPr>
          <p:cNvPr id="4" name="Slide Number Placeholder 3"/>
          <p:cNvSpPr>
            <a:spLocks noGrp="1"/>
          </p:cNvSpPr>
          <p:nvPr>
            <p:ph type="sldNum" sz="quarter" idx="10"/>
          </p:nvPr>
        </p:nvSpPr>
        <p:spPr/>
        <p:txBody>
          <a:bodyPr/>
          <a:lstStyle/>
          <a:p>
            <a:fld id="{DBCC7D24-0DC9-4E9C-89C0-35D79A09D337}" type="slidenum">
              <a:rPr lang="en-US" smtClean="0"/>
              <a:t>9</a:t>
            </a:fld>
            <a:endParaRPr lang="en-US" dirty="0"/>
          </a:p>
        </p:txBody>
      </p:sp>
    </p:spTree>
    <p:extLst>
      <p:ext uri="{BB962C8B-B14F-4D97-AF65-F5344CB8AC3E}">
        <p14:creationId xmlns:p14="http://schemas.microsoft.com/office/powerpoint/2010/main" val="12753017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15CBE63-B4CC-ED46-B111-3AC6924C3A1B}"/>
              </a:ext>
            </a:extLst>
          </p:cNvPr>
          <p:cNvGrpSpPr/>
          <p:nvPr userDrawn="1"/>
        </p:nvGrpSpPr>
        <p:grpSpPr>
          <a:xfrm flipV="1">
            <a:off x="-1" y="0"/>
            <a:ext cx="1881156" cy="6858000"/>
            <a:chOff x="6734366" y="0"/>
            <a:chExt cx="1881156" cy="6858000"/>
          </a:xfrm>
        </p:grpSpPr>
        <p:pic>
          <p:nvPicPr>
            <p:cNvPr id="11" name="Picture 10">
              <a:extLst>
                <a:ext uri="{FF2B5EF4-FFF2-40B4-BE49-F238E27FC236}">
                  <a16:creationId xmlns:a16="http://schemas.microsoft.com/office/drawing/2014/main" id="{29453380-305C-084E-84AA-89398B79CA06}"/>
                </a:ext>
              </a:extLst>
            </p:cNvPr>
            <p:cNvPicPr>
              <a:picLocks noChangeAspect="1"/>
            </p:cNvPicPr>
            <p:nvPr userDrawn="1"/>
          </p:nvPicPr>
          <p:blipFill>
            <a:blip r:embed="rId2"/>
            <a:stretch>
              <a:fillRect/>
            </a:stretch>
          </p:blipFill>
          <p:spPr>
            <a:xfrm>
              <a:off x="7392203" y="0"/>
              <a:ext cx="1223319" cy="6858000"/>
            </a:xfrm>
            <a:prstGeom prst="rect">
              <a:avLst/>
            </a:prstGeom>
          </p:spPr>
        </p:pic>
        <p:pic>
          <p:nvPicPr>
            <p:cNvPr id="14" name="Picture 13">
              <a:extLst>
                <a:ext uri="{FF2B5EF4-FFF2-40B4-BE49-F238E27FC236}">
                  <a16:creationId xmlns:a16="http://schemas.microsoft.com/office/drawing/2014/main" id="{02EC5402-E111-7F4F-B797-62B1ADAA11EB}"/>
                </a:ext>
              </a:extLst>
            </p:cNvPr>
            <p:cNvPicPr>
              <a:picLocks noChangeAspect="1"/>
            </p:cNvPicPr>
            <p:nvPr userDrawn="1"/>
          </p:nvPicPr>
          <p:blipFill>
            <a:blip r:embed="rId3"/>
            <a:stretch>
              <a:fillRect/>
            </a:stretch>
          </p:blipFill>
          <p:spPr>
            <a:xfrm>
              <a:off x="6734366" y="0"/>
              <a:ext cx="1189765" cy="6858000"/>
            </a:xfrm>
            <a:prstGeom prst="rect">
              <a:avLst/>
            </a:prstGeom>
          </p:spPr>
        </p:pic>
      </p:grpSp>
      <p:sp>
        <p:nvSpPr>
          <p:cNvPr id="15" name="Text Placeholder 13"/>
          <p:cNvSpPr>
            <a:spLocks noGrp="1"/>
          </p:cNvSpPr>
          <p:nvPr userDrawn="1">
            <p:ph type="body" sz="quarter" idx="10" hasCustomPrompt="1"/>
          </p:nvPr>
        </p:nvSpPr>
        <p:spPr>
          <a:xfrm>
            <a:off x="2768597" y="2051009"/>
            <a:ext cx="5774267" cy="2020824"/>
          </a:xfrm>
        </p:spPr>
        <p:txBody>
          <a:bodyPr anchor="ctr">
            <a:noAutofit/>
          </a:bodyPr>
          <a:lstStyle>
            <a:lvl1pPr marL="0" indent="0">
              <a:buNone/>
              <a:defRPr sz="2400" b="1" i="0" baseline="0">
                <a:solidFill>
                  <a:schemeClr val="accent3">
                    <a:lumMod val="75000"/>
                  </a:schemeClr>
                </a:solidFill>
                <a:latin typeface="Arial" panose="020B0604020202020204" pitchFamily="34" charset="0"/>
                <a:ea typeface="Arial" panose="020B0604020202020204" pitchFamily="34" charset="0"/>
                <a:cs typeface="Arial" panose="020B0604020202020204" pitchFamily="34" charset="0"/>
              </a:defRPr>
            </a:lvl1pPr>
            <a:lvl2pPr marL="257175" indent="0">
              <a:buNone/>
              <a:defRPr sz="2100">
                <a:latin typeface="Franklin Gothic Demi Cond" panose="020B0706030402020204" pitchFamily="34" charset="0"/>
              </a:defRPr>
            </a:lvl2pPr>
            <a:lvl3pPr marL="514350" indent="0">
              <a:buNone/>
              <a:defRPr sz="2100">
                <a:latin typeface="Franklin Gothic Demi Cond" panose="020B0706030402020204" pitchFamily="34" charset="0"/>
              </a:defRPr>
            </a:lvl3pPr>
            <a:lvl4pPr marL="771525" indent="0">
              <a:buNone/>
              <a:defRPr sz="2100">
                <a:latin typeface="Franklin Gothic Demi Cond" panose="020B0706030402020204" pitchFamily="34" charset="0"/>
              </a:defRPr>
            </a:lvl4pPr>
            <a:lvl5pPr marL="1028700" indent="0">
              <a:buNone/>
              <a:defRPr sz="21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userDrawn="1">
            <p:ph type="body" sz="quarter" idx="11" hasCustomPrompt="1"/>
          </p:nvPr>
        </p:nvSpPr>
        <p:spPr>
          <a:xfrm>
            <a:off x="2768597" y="4071833"/>
            <a:ext cx="5774267" cy="948752"/>
          </a:xfrm>
        </p:spPr>
        <p:txBody>
          <a:bodyPr anchor="ctr">
            <a:noAutofit/>
          </a:bodyPr>
          <a:lstStyle>
            <a:lvl1pPr marL="0" indent="0">
              <a:lnSpc>
                <a:spcPct val="100000"/>
              </a:lnSpc>
              <a:spcBef>
                <a:spcPts val="0"/>
              </a:spcBef>
              <a:buNone/>
              <a:defRPr sz="1800" b="1" i="0" baseline="0">
                <a:solidFill>
                  <a:schemeClr val="accent3">
                    <a:lumMod val="75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userDrawn="1">
            <p:ph type="body" sz="quarter" idx="12" hasCustomPrompt="1"/>
          </p:nvPr>
        </p:nvSpPr>
        <p:spPr>
          <a:xfrm>
            <a:off x="2768597" y="5020585"/>
            <a:ext cx="5774267" cy="488226"/>
          </a:xfrm>
        </p:spPr>
        <p:txBody>
          <a:bodyPr anchor="ctr">
            <a:noAutofit/>
          </a:bodyPr>
          <a:lstStyle>
            <a:lvl1pPr marL="0" indent="0">
              <a:buNone/>
              <a:defRPr sz="1500" b="1" i="0" baseline="0">
                <a:solidFill>
                  <a:schemeClr val="accent3">
                    <a:lumMod val="75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
        <p:nvSpPr>
          <p:cNvPr id="4" name="TextBox 3"/>
          <p:cNvSpPr txBox="1"/>
          <p:nvPr userDrawn="1"/>
        </p:nvSpPr>
        <p:spPr>
          <a:xfrm>
            <a:off x="2768597" y="1404678"/>
            <a:ext cx="5837764" cy="300082"/>
          </a:xfrm>
          <a:prstGeom prst="rect">
            <a:avLst/>
          </a:prstGeom>
          <a:noFill/>
        </p:spPr>
        <p:txBody>
          <a:bodyPr wrap="square" rtlCol="0">
            <a:spAutoFit/>
          </a:bodyPr>
          <a:lstStyle/>
          <a:p>
            <a:pPr lvl="0"/>
            <a:r>
              <a:rPr lang="en-US" sz="1350" b="0" i="0" dirty="0">
                <a:solidFill>
                  <a:schemeClr val="accent3">
                    <a:lumMod val="75000"/>
                  </a:schemeClr>
                </a:solidFill>
                <a:latin typeface="Arial" panose="020B0604020202020204" pitchFamily="34" charset="0"/>
                <a:ea typeface="Gotham Book" charset="0"/>
                <a:cs typeface="Arial" panose="020B0604020202020204" pitchFamily="34" charset="0"/>
              </a:rPr>
              <a:t>NC DEPARTMENT OF HEALTH AND HUMAN SERVICES</a:t>
            </a:r>
          </a:p>
        </p:txBody>
      </p:sp>
      <p:pic>
        <p:nvPicPr>
          <p:cNvPr id="2" name="Picture 1">
            <a:extLst>
              <a:ext uri="{FF2B5EF4-FFF2-40B4-BE49-F238E27FC236}">
                <a16:creationId xmlns:a16="http://schemas.microsoft.com/office/drawing/2014/main" id="{1047EF5E-9C37-0F66-ADEC-8485DCD764D2}"/>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584684" y="483504"/>
            <a:ext cx="1901552" cy="1842348"/>
          </a:xfrm>
          <a:prstGeom prst="rect">
            <a:avLst/>
          </a:prstGeom>
        </p:spPr>
      </p:pic>
    </p:spTree>
    <p:extLst>
      <p:ext uri="{BB962C8B-B14F-4D97-AF65-F5344CB8AC3E}">
        <p14:creationId xmlns:p14="http://schemas.microsoft.com/office/powerpoint/2010/main" val="3329222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Bullet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D8452E2-608E-7385-0B1A-59C76320C329}"/>
              </a:ext>
            </a:extLst>
          </p:cNvPr>
          <p:cNvPicPr>
            <a:picLocks noChangeAspect="1"/>
          </p:cNvPicPr>
          <p:nvPr userDrawn="1"/>
        </p:nvPicPr>
        <p:blipFill rotWithShape="1">
          <a:blip r:embed="rId2"/>
          <a:srcRect l="13568"/>
          <a:stretch/>
        </p:blipFill>
        <p:spPr>
          <a:xfrm flipH="1">
            <a:off x="5543241" y="0"/>
            <a:ext cx="1223320" cy="6858000"/>
          </a:xfrm>
          <a:prstGeom prst="rect">
            <a:avLst/>
          </a:prstGeom>
        </p:spPr>
      </p:pic>
      <p:pic>
        <p:nvPicPr>
          <p:cNvPr id="2" name="Picture 1">
            <a:extLst>
              <a:ext uri="{FF2B5EF4-FFF2-40B4-BE49-F238E27FC236}">
                <a16:creationId xmlns:a16="http://schemas.microsoft.com/office/drawing/2014/main" id="{78A86B39-3865-57BE-64FB-863D06D6C1ED}"/>
              </a:ext>
            </a:extLst>
          </p:cNvPr>
          <p:cNvPicPr>
            <a:picLocks noChangeAspect="1"/>
          </p:cNvPicPr>
          <p:nvPr userDrawn="1"/>
        </p:nvPicPr>
        <p:blipFill rotWithShape="1">
          <a:blip r:embed="rId2"/>
          <a:srcRect l="13568" r="51867"/>
          <a:stretch/>
        </p:blipFill>
        <p:spPr>
          <a:xfrm>
            <a:off x="6625281" y="0"/>
            <a:ext cx="2518720" cy="6858000"/>
          </a:xfrm>
          <a:prstGeom prst="rect">
            <a:avLst/>
          </a:prstGeom>
        </p:spPr>
      </p:pic>
      <p:sp>
        <p:nvSpPr>
          <p:cNvPr id="4" name="Text Placeholder 3"/>
          <p:cNvSpPr>
            <a:spLocks noGrp="1"/>
          </p:cNvSpPr>
          <p:nvPr>
            <p:ph type="body" sz="quarter" idx="10" hasCustomPrompt="1"/>
          </p:nvPr>
        </p:nvSpPr>
        <p:spPr>
          <a:xfrm>
            <a:off x="6269272" y="1097280"/>
            <a:ext cx="2707088" cy="4937760"/>
          </a:xfrm>
        </p:spPr>
        <p:txBody>
          <a:bodyPr>
            <a:noAutofit/>
          </a:bodyPr>
          <a:lstStyle>
            <a:lvl1pPr marL="171450" indent="-171450">
              <a:lnSpc>
                <a:spcPct val="100000"/>
              </a:lnSpc>
              <a:spcBef>
                <a:spcPts val="900"/>
              </a:spcBef>
              <a:defRPr sz="21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6269274" y="6155643"/>
            <a:ext cx="2552329" cy="330200"/>
          </a:xfrm>
        </p:spPr>
        <p:txBody>
          <a:bodyPr anchor="b">
            <a:noAutofit/>
          </a:bodyPr>
          <a:lstStyle>
            <a:lvl1pPr marL="0" indent="0">
              <a:lnSpc>
                <a:spcPct val="100000"/>
              </a:lnSpc>
              <a:spcBef>
                <a:spcPts val="0"/>
              </a:spcBef>
              <a:buNone/>
              <a:defRPr sz="900" b="0" i="1"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23" name="Title 1"/>
          <p:cNvSpPr>
            <a:spLocks noGrp="1"/>
          </p:cNvSpPr>
          <p:nvPr>
            <p:ph type="title" hasCustomPrompt="1"/>
          </p:nvPr>
        </p:nvSpPr>
        <p:spPr>
          <a:xfrm>
            <a:off x="6269274" y="457200"/>
            <a:ext cx="2707088" cy="548640"/>
          </a:xfrm>
        </p:spPr>
        <p:txBody>
          <a:bodyPr anchor="t">
            <a:noAutofit/>
          </a:bodyPr>
          <a:lstStyle>
            <a:lvl1pPr algn="l">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3" name="Text Placeholder 8">
            <a:extLst>
              <a:ext uri="{FF2B5EF4-FFF2-40B4-BE49-F238E27FC236}">
                <a16:creationId xmlns:a16="http://schemas.microsoft.com/office/drawing/2014/main" id="{EBE53F0F-063A-C686-A0A6-5614D90A2DDB}"/>
              </a:ext>
            </a:extLst>
          </p:cNvPr>
          <p:cNvSpPr txBox="1">
            <a:spLocks/>
          </p:cNvSpPr>
          <p:nvPr userDrawn="1"/>
        </p:nvSpPr>
        <p:spPr>
          <a:xfrm>
            <a:off x="293209" y="6603332"/>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NCDHHS, Division | Presentation Title | Presentation Date</a:t>
            </a:r>
          </a:p>
        </p:txBody>
      </p:sp>
    </p:spTree>
    <p:extLst>
      <p:ext uri="{BB962C8B-B14F-4D97-AF65-F5344CB8AC3E}">
        <p14:creationId xmlns:p14="http://schemas.microsoft.com/office/powerpoint/2010/main" val="3997390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Bullet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D8452E2-608E-7385-0B1A-59C76320C329}"/>
              </a:ext>
            </a:extLst>
          </p:cNvPr>
          <p:cNvPicPr>
            <a:picLocks noChangeAspect="1"/>
          </p:cNvPicPr>
          <p:nvPr userDrawn="1"/>
        </p:nvPicPr>
        <p:blipFill rotWithShape="1">
          <a:blip r:embed="rId2"/>
          <a:srcRect l="13568"/>
          <a:stretch/>
        </p:blipFill>
        <p:spPr>
          <a:xfrm flipH="1">
            <a:off x="5543241" y="0"/>
            <a:ext cx="1223320" cy="6858000"/>
          </a:xfrm>
          <a:prstGeom prst="rect">
            <a:avLst/>
          </a:prstGeom>
        </p:spPr>
      </p:pic>
      <p:pic>
        <p:nvPicPr>
          <p:cNvPr id="2" name="Picture 1">
            <a:extLst>
              <a:ext uri="{FF2B5EF4-FFF2-40B4-BE49-F238E27FC236}">
                <a16:creationId xmlns:a16="http://schemas.microsoft.com/office/drawing/2014/main" id="{78A86B39-3865-57BE-64FB-863D06D6C1ED}"/>
              </a:ext>
            </a:extLst>
          </p:cNvPr>
          <p:cNvPicPr>
            <a:picLocks noChangeAspect="1"/>
          </p:cNvPicPr>
          <p:nvPr userDrawn="1"/>
        </p:nvPicPr>
        <p:blipFill rotWithShape="1">
          <a:blip r:embed="rId2"/>
          <a:srcRect l="13568" r="51867"/>
          <a:stretch/>
        </p:blipFill>
        <p:spPr>
          <a:xfrm>
            <a:off x="6625281" y="0"/>
            <a:ext cx="2518720" cy="6858000"/>
          </a:xfrm>
          <a:prstGeom prst="rect">
            <a:avLst/>
          </a:prstGeom>
        </p:spPr>
      </p:pic>
      <p:sp>
        <p:nvSpPr>
          <p:cNvPr id="4" name="Text Placeholder 3"/>
          <p:cNvSpPr>
            <a:spLocks noGrp="1"/>
          </p:cNvSpPr>
          <p:nvPr>
            <p:ph type="body" sz="quarter" idx="10" hasCustomPrompt="1"/>
          </p:nvPr>
        </p:nvSpPr>
        <p:spPr>
          <a:xfrm>
            <a:off x="6269272" y="1097280"/>
            <a:ext cx="2707088" cy="4937760"/>
          </a:xfrm>
        </p:spPr>
        <p:txBody>
          <a:bodyPr>
            <a:noAutofit/>
          </a:bodyPr>
          <a:lstStyle>
            <a:lvl1pPr marL="171450" indent="-171450">
              <a:lnSpc>
                <a:spcPct val="100000"/>
              </a:lnSpc>
              <a:spcBef>
                <a:spcPts val="900"/>
              </a:spcBef>
              <a:defRPr sz="21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6269274" y="6155643"/>
            <a:ext cx="2552329" cy="330200"/>
          </a:xfrm>
        </p:spPr>
        <p:txBody>
          <a:bodyPr anchor="b">
            <a:noAutofit/>
          </a:bodyPr>
          <a:lstStyle>
            <a:lvl1pPr marL="0" indent="0">
              <a:lnSpc>
                <a:spcPct val="100000"/>
              </a:lnSpc>
              <a:spcBef>
                <a:spcPts val="0"/>
              </a:spcBef>
              <a:buNone/>
              <a:defRPr sz="900" b="0" i="1"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23" name="Title 1"/>
          <p:cNvSpPr>
            <a:spLocks noGrp="1"/>
          </p:cNvSpPr>
          <p:nvPr>
            <p:ph type="title" hasCustomPrompt="1"/>
          </p:nvPr>
        </p:nvSpPr>
        <p:spPr>
          <a:xfrm>
            <a:off x="6269274" y="457200"/>
            <a:ext cx="2707088" cy="548640"/>
          </a:xfrm>
        </p:spPr>
        <p:txBody>
          <a:bodyPr anchor="t">
            <a:noAutofit/>
          </a:bodyPr>
          <a:lstStyle>
            <a:lvl1pPr algn="l">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3" name="Text Placeholder 3">
            <a:extLst>
              <a:ext uri="{FF2B5EF4-FFF2-40B4-BE49-F238E27FC236}">
                <a16:creationId xmlns:a16="http://schemas.microsoft.com/office/drawing/2014/main" id="{A96B48B2-C16F-C55C-34B8-261CEA15F4FD}"/>
              </a:ext>
            </a:extLst>
          </p:cNvPr>
          <p:cNvSpPr>
            <a:spLocks noGrp="1"/>
          </p:cNvSpPr>
          <p:nvPr>
            <p:ph type="body" sz="quarter" idx="15" hasCustomPrompt="1"/>
          </p:nvPr>
        </p:nvSpPr>
        <p:spPr>
          <a:xfrm>
            <a:off x="318052" y="1097280"/>
            <a:ext cx="4998554" cy="4937760"/>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8" name="Text Placeholder 4">
            <a:extLst>
              <a:ext uri="{FF2B5EF4-FFF2-40B4-BE49-F238E27FC236}">
                <a16:creationId xmlns:a16="http://schemas.microsoft.com/office/drawing/2014/main" id="{79C6A26D-3130-6FD1-2A27-F20A76CA3C81}"/>
              </a:ext>
            </a:extLst>
          </p:cNvPr>
          <p:cNvSpPr>
            <a:spLocks noGrp="1"/>
          </p:cNvSpPr>
          <p:nvPr>
            <p:ph type="body" sz="quarter" idx="16" hasCustomPrompt="1"/>
          </p:nvPr>
        </p:nvSpPr>
        <p:spPr>
          <a:xfrm>
            <a:off x="318053" y="6155643"/>
            <a:ext cx="4998554"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0" name="Text Placeholder 9">
            <a:extLst>
              <a:ext uri="{FF2B5EF4-FFF2-40B4-BE49-F238E27FC236}">
                <a16:creationId xmlns:a16="http://schemas.microsoft.com/office/drawing/2014/main" id="{C69D8539-6F7B-2D19-4A84-341CCAED173C}"/>
              </a:ext>
            </a:extLst>
          </p:cNvPr>
          <p:cNvSpPr>
            <a:spLocks noGrp="1"/>
          </p:cNvSpPr>
          <p:nvPr>
            <p:ph type="body" sz="quarter" idx="17" hasCustomPrompt="1"/>
          </p:nvPr>
        </p:nvSpPr>
        <p:spPr>
          <a:xfrm>
            <a:off x="295525" y="371475"/>
            <a:ext cx="4999038" cy="635000"/>
          </a:xfrm>
        </p:spPr>
        <p:txBody>
          <a:bodyPr/>
          <a:lstStyle>
            <a:lvl1pPr marL="0" indent="0">
              <a:buNone/>
              <a:defRPr sz="2400">
                <a:solidFill>
                  <a:srgbClr val="5C93D5"/>
                </a:solidFill>
              </a:defRPr>
            </a:lvl1pPr>
          </a:lstStyle>
          <a:p>
            <a:r>
              <a:rPr lang="en-US" sz="2000" dirty="0"/>
              <a:t>Click to add text</a:t>
            </a:r>
          </a:p>
        </p:txBody>
      </p:sp>
      <p:sp>
        <p:nvSpPr>
          <p:cNvPr id="7" name="Text Placeholder 8">
            <a:extLst>
              <a:ext uri="{FF2B5EF4-FFF2-40B4-BE49-F238E27FC236}">
                <a16:creationId xmlns:a16="http://schemas.microsoft.com/office/drawing/2014/main" id="{013E346E-9DCE-FD2A-D039-9396C216A76D}"/>
              </a:ext>
            </a:extLst>
          </p:cNvPr>
          <p:cNvSpPr txBox="1">
            <a:spLocks/>
          </p:cNvSpPr>
          <p:nvPr userDrawn="1"/>
        </p:nvSpPr>
        <p:spPr>
          <a:xfrm>
            <a:off x="293209" y="6603332"/>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NCDHHS, Division | Presentation Title | Presentation Date</a:t>
            </a:r>
          </a:p>
        </p:txBody>
      </p:sp>
    </p:spTree>
    <p:extLst>
      <p:ext uri="{BB962C8B-B14F-4D97-AF65-F5344CB8AC3E}">
        <p14:creationId xmlns:p14="http://schemas.microsoft.com/office/powerpoint/2010/main" val="38227953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s &amp; Table Chart Image">
    <p:spTree>
      <p:nvGrpSpPr>
        <p:cNvPr id="1" name=""/>
        <p:cNvGrpSpPr/>
        <p:nvPr/>
      </p:nvGrpSpPr>
      <p:grpSpPr>
        <a:xfrm>
          <a:off x="0" y="0"/>
          <a:ext cx="0" cy="0"/>
          <a:chOff x="0" y="0"/>
          <a:chExt cx="0" cy="0"/>
        </a:xfrm>
      </p:grpSpPr>
      <p:sp>
        <p:nvSpPr>
          <p:cNvPr id="12" name="Content Placeholder 11"/>
          <p:cNvSpPr>
            <a:spLocks noGrp="1"/>
          </p:cNvSpPr>
          <p:nvPr>
            <p:ph sz="quarter" idx="14" hasCustomPrompt="1"/>
          </p:nvPr>
        </p:nvSpPr>
        <p:spPr>
          <a:xfrm>
            <a:off x="1308100" y="2514601"/>
            <a:ext cx="7564439" cy="3529013"/>
          </a:xfrm>
        </p:spPr>
        <p:txBody>
          <a:bodyPr>
            <a:noAutofit/>
          </a:bodyPr>
          <a:lstStyle>
            <a:lvl1pPr marL="0" indent="0" algn="ctr">
              <a:buNone/>
              <a:defRPr sz="1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or chart</a:t>
            </a:r>
          </a:p>
        </p:txBody>
      </p:sp>
      <p:sp>
        <p:nvSpPr>
          <p:cNvPr id="13" name="Text Placeholder 3">
            <a:extLst>
              <a:ext uri="{FF2B5EF4-FFF2-40B4-BE49-F238E27FC236}">
                <a16:creationId xmlns:a16="http://schemas.microsoft.com/office/drawing/2014/main" id="{C05951D5-A53B-F748-B53B-411B88B37096}"/>
              </a:ext>
            </a:extLst>
          </p:cNvPr>
          <p:cNvSpPr>
            <a:spLocks noGrp="1"/>
          </p:cNvSpPr>
          <p:nvPr>
            <p:ph type="body" sz="quarter" idx="10" hasCustomPrompt="1"/>
          </p:nvPr>
        </p:nvSpPr>
        <p:spPr>
          <a:xfrm>
            <a:off x="1327868" y="1097282"/>
            <a:ext cx="7537836" cy="1288733"/>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14" name="Text Placeholder 4">
            <a:extLst>
              <a:ext uri="{FF2B5EF4-FFF2-40B4-BE49-F238E27FC236}">
                <a16:creationId xmlns:a16="http://schemas.microsoft.com/office/drawing/2014/main" id="{5ED21797-25F7-3A44-9079-81482EE9D03A}"/>
              </a:ext>
            </a:extLst>
          </p:cNvPr>
          <p:cNvSpPr>
            <a:spLocks noGrp="1"/>
          </p:cNvSpPr>
          <p:nvPr>
            <p:ph type="body" sz="quarter" idx="11" hasCustomPrompt="1"/>
          </p:nvPr>
        </p:nvSpPr>
        <p:spPr>
          <a:xfrm>
            <a:off x="1327869" y="6155643"/>
            <a:ext cx="7106911"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5" name="Slide Number Placeholder 21">
            <a:extLst>
              <a:ext uri="{FF2B5EF4-FFF2-40B4-BE49-F238E27FC236}">
                <a16:creationId xmlns:a16="http://schemas.microsoft.com/office/drawing/2014/main" id="{2C7BA782-DC5C-CB45-B48B-350EECAB45C2}"/>
              </a:ext>
            </a:extLst>
          </p:cNvPr>
          <p:cNvSpPr>
            <a:spLocks noGrp="1"/>
          </p:cNvSpPr>
          <p:nvPr>
            <p:ph type="sldNum" sz="quarter" idx="15"/>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sp>
        <p:nvSpPr>
          <p:cNvPr id="16" name="Title 1">
            <a:extLst>
              <a:ext uri="{FF2B5EF4-FFF2-40B4-BE49-F238E27FC236}">
                <a16:creationId xmlns:a16="http://schemas.microsoft.com/office/drawing/2014/main" id="{A8E406F2-C7C6-C748-8AF1-66707FF8A084}"/>
              </a:ext>
            </a:extLst>
          </p:cNvPr>
          <p:cNvSpPr>
            <a:spLocks noGrp="1"/>
          </p:cNvSpPr>
          <p:nvPr>
            <p:ph type="title" hasCustomPrompt="1"/>
          </p:nvPr>
        </p:nvSpPr>
        <p:spPr>
          <a:xfrm>
            <a:off x="1327869" y="457200"/>
            <a:ext cx="7537836"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9" name="Picture 8">
            <a:extLst>
              <a:ext uri="{FF2B5EF4-FFF2-40B4-BE49-F238E27FC236}">
                <a16:creationId xmlns:a16="http://schemas.microsoft.com/office/drawing/2014/main" id="{17936F9F-3E18-8941-88E7-313AB075F56F}"/>
              </a:ext>
            </a:extLst>
          </p:cNvPr>
          <p:cNvPicPr>
            <a:picLocks noChangeAspect="1"/>
          </p:cNvPicPr>
          <p:nvPr userDrawn="1"/>
        </p:nvPicPr>
        <p:blipFill rotWithShape="1">
          <a:blip r:embed="rId2"/>
          <a:srcRect l="13568"/>
          <a:stretch/>
        </p:blipFill>
        <p:spPr>
          <a:xfrm>
            <a:off x="0" y="0"/>
            <a:ext cx="1223320" cy="6858000"/>
          </a:xfrm>
          <a:prstGeom prst="rect">
            <a:avLst/>
          </a:prstGeom>
        </p:spPr>
      </p:pic>
      <p:sp>
        <p:nvSpPr>
          <p:cNvPr id="2" name="Text Placeholder 8">
            <a:extLst>
              <a:ext uri="{FF2B5EF4-FFF2-40B4-BE49-F238E27FC236}">
                <a16:creationId xmlns:a16="http://schemas.microsoft.com/office/drawing/2014/main" id="{FD550A9B-4FAB-132D-6ABD-080359FBA3E2}"/>
              </a:ext>
            </a:extLst>
          </p:cNvPr>
          <p:cNvSpPr txBox="1">
            <a:spLocks/>
          </p:cNvSpPr>
          <p:nvPr userDrawn="1"/>
        </p:nvSpPr>
        <p:spPr>
          <a:xfrm>
            <a:off x="1308100" y="6603332"/>
            <a:ext cx="6979760"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NCDHHS, Division of Public Health | Traumatic Brain Injuries in North Carolina, 2023</a:t>
            </a:r>
          </a:p>
        </p:txBody>
      </p:sp>
    </p:spTree>
    <p:extLst>
      <p:ext uri="{BB962C8B-B14F-4D97-AF65-F5344CB8AC3E}">
        <p14:creationId xmlns:p14="http://schemas.microsoft.com/office/powerpoint/2010/main" val="737627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 Table Chart Image">
    <p:spTree>
      <p:nvGrpSpPr>
        <p:cNvPr id="1" name=""/>
        <p:cNvGrpSpPr/>
        <p:nvPr/>
      </p:nvGrpSpPr>
      <p:grpSpPr>
        <a:xfrm>
          <a:off x="0" y="0"/>
          <a:ext cx="0" cy="0"/>
          <a:chOff x="0" y="0"/>
          <a:chExt cx="0" cy="0"/>
        </a:xfrm>
      </p:grpSpPr>
      <p:sp>
        <p:nvSpPr>
          <p:cNvPr id="12" name="Content Placeholder 11"/>
          <p:cNvSpPr>
            <a:spLocks noGrp="1"/>
          </p:cNvSpPr>
          <p:nvPr>
            <p:ph sz="quarter" idx="14" hasCustomPrompt="1"/>
          </p:nvPr>
        </p:nvSpPr>
        <p:spPr>
          <a:xfrm>
            <a:off x="622299" y="1900238"/>
            <a:ext cx="3840480" cy="4086226"/>
          </a:xfrm>
        </p:spPr>
        <p:txBody>
          <a:bodyPr>
            <a:noAutofit/>
          </a:bodyPr>
          <a:lstStyle>
            <a:lvl1pPr marL="0" indent="0" algn="ctr">
              <a:buNone/>
              <a:defRPr sz="15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chart, image</a:t>
            </a:r>
          </a:p>
        </p:txBody>
      </p:sp>
      <p:sp>
        <p:nvSpPr>
          <p:cNvPr id="10" name="Content Placeholder 11"/>
          <p:cNvSpPr>
            <a:spLocks noGrp="1"/>
          </p:cNvSpPr>
          <p:nvPr>
            <p:ph sz="quarter" idx="15" hasCustomPrompt="1"/>
          </p:nvPr>
        </p:nvSpPr>
        <p:spPr>
          <a:xfrm>
            <a:off x="4665132" y="1900238"/>
            <a:ext cx="3840480" cy="4086226"/>
          </a:xfrm>
        </p:spPr>
        <p:txBody>
          <a:bodyPr>
            <a:noAutofit/>
          </a:bodyPr>
          <a:lstStyle>
            <a:lvl1pPr marL="0" indent="0" algn="ctr">
              <a:buNone/>
              <a:defRPr sz="15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chart, image</a:t>
            </a:r>
          </a:p>
        </p:txBody>
      </p:sp>
      <p:sp>
        <p:nvSpPr>
          <p:cNvPr id="18" name="Text Placeholder 4">
            <a:extLst>
              <a:ext uri="{FF2B5EF4-FFF2-40B4-BE49-F238E27FC236}">
                <a16:creationId xmlns:a16="http://schemas.microsoft.com/office/drawing/2014/main" id="{F0CFCE86-664D-A446-BE06-01C8C24E9E1B}"/>
              </a:ext>
            </a:extLst>
          </p:cNvPr>
          <p:cNvSpPr>
            <a:spLocks noGrp="1"/>
          </p:cNvSpPr>
          <p:nvPr>
            <p:ph type="body" sz="quarter" idx="11" hasCustomPrompt="1"/>
          </p:nvPr>
        </p:nvSpPr>
        <p:spPr>
          <a:xfrm>
            <a:off x="302150" y="6155643"/>
            <a:ext cx="8073990"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9" name="Slide Number Placeholder 21">
            <a:extLst>
              <a:ext uri="{FF2B5EF4-FFF2-40B4-BE49-F238E27FC236}">
                <a16:creationId xmlns:a16="http://schemas.microsoft.com/office/drawing/2014/main" id="{4D11D409-0A96-9B43-B5E9-8C9EBB3490D1}"/>
              </a:ext>
            </a:extLst>
          </p:cNvPr>
          <p:cNvSpPr>
            <a:spLocks noGrp="1"/>
          </p:cNvSpPr>
          <p:nvPr>
            <p:ph type="sldNum" sz="quarter" idx="16"/>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sp>
        <p:nvSpPr>
          <p:cNvPr id="20" name="Title 1">
            <a:extLst>
              <a:ext uri="{FF2B5EF4-FFF2-40B4-BE49-F238E27FC236}">
                <a16:creationId xmlns:a16="http://schemas.microsoft.com/office/drawing/2014/main" id="{F17C0509-ABF8-A14C-9CCC-ACF4B252782C}"/>
              </a:ext>
            </a:extLst>
          </p:cNvPr>
          <p:cNvSpPr>
            <a:spLocks noGrp="1"/>
          </p:cNvSpPr>
          <p:nvPr>
            <p:ph type="title" hasCustomPrompt="1"/>
          </p:nvPr>
        </p:nvSpPr>
        <p:spPr>
          <a:xfrm>
            <a:off x="302150" y="1180769"/>
            <a:ext cx="8563554"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9" name="Picture 8">
            <a:extLst>
              <a:ext uri="{FF2B5EF4-FFF2-40B4-BE49-F238E27FC236}">
                <a16:creationId xmlns:a16="http://schemas.microsoft.com/office/drawing/2014/main" id="{3083D3DB-AB8F-794A-B493-317B10CC4DCB}"/>
              </a:ext>
            </a:extLst>
          </p:cNvPr>
          <p:cNvPicPr>
            <a:picLocks noChangeAspect="1"/>
          </p:cNvPicPr>
          <p:nvPr userDrawn="1"/>
        </p:nvPicPr>
        <p:blipFill rotWithShape="1">
          <a:blip r:embed="rId2"/>
          <a:srcRect t="26307"/>
          <a:stretch/>
        </p:blipFill>
        <p:spPr>
          <a:xfrm>
            <a:off x="0" y="0"/>
            <a:ext cx="9144000" cy="1119096"/>
          </a:xfrm>
          <a:prstGeom prst="rect">
            <a:avLst/>
          </a:prstGeom>
        </p:spPr>
      </p:pic>
      <p:sp>
        <p:nvSpPr>
          <p:cNvPr id="2" name="Text Placeholder 8">
            <a:extLst>
              <a:ext uri="{FF2B5EF4-FFF2-40B4-BE49-F238E27FC236}">
                <a16:creationId xmlns:a16="http://schemas.microsoft.com/office/drawing/2014/main" id="{6E02F64E-2CEF-59B1-BBF3-B28B49C9403E}"/>
              </a:ext>
            </a:extLst>
          </p:cNvPr>
          <p:cNvSpPr txBox="1">
            <a:spLocks/>
          </p:cNvSpPr>
          <p:nvPr userDrawn="1"/>
        </p:nvSpPr>
        <p:spPr>
          <a:xfrm>
            <a:off x="293209" y="6603332"/>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NCDHHS, Division of Public Health | Traumatic Brain Injuries in North Carolina, 2023</a:t>
            </a:r>
          </a:p>
        </p:txBody>
      </p:sp>
    </p:spTree>
    <p:extLst>
      <p:ext uri="{BB962C8B-B14F-4D97-AF65-F5344CB8AC3E}">
        <p14:creationId xmlns:p14="http://schemas.microsoft.com/office/powerpoint/2010/main" val="1731955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3E8FB92-BB69-730C-9977-A0AD38F8B79F}"/>
              </a:ext>
            </a:extLst>
          </p:cNvPr>
          <p:cNvSpPr/>
          <p:nvPr userDrawn="1"/>
        </p:nvSpPr>
        <p:spPr>
          <a:xfrm>
            <a:off x="0" y="0"/>
            <a:ext cx="9144000" cy="6858000"/>
          </a:xfrm>
          <a:prstGeom prst="rect">
            <a:avLst/>
          </a:prstGeom>
          <a:solidFill>
            <a:srgbClr val="5C93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13">
            <a:extLst>
              <a:ext uri="{FF2B5EF4-FFF2-40B4-BE49-F238E27FC236}">
                <a16:creationId xmlns:a16="http://schemas.microsoft.com/office/drawing/2014/main" id="{EC8477E5-DFD4-9071-E66E-13E2B16743A7}"/>
              </a:ext>
            </a:extLst>
          </p:cNvPr>
          <p:cNvSpPr>
            <a:spLocks noGrp="1"/>
          </p:cNvSpPr>
          <p:nvPr>
            <p:ph type="body" sz="quarter" idx="10"/>
          </p:nvPr>
        </p:nvSpPr>
        <p:spPr>
          <a:xfrm>
            <a:off x="0" y="457199"/>
            <a:ext cx="9144000" cy="5943602"/>
          </a:xfrm>
          <a:prstGeom prst="rect">
            <a:avLst/>
          </a:prstGeom>
        </p:spPr>
        <p:txBody>
          <a:bodyPr anchor="ctr">
            <a:noAutofit/>
          </a:bodyPr>
          <a:lstStyle>
            <a:lvl1pPr marL="0" indent="0" algn="ctr">
              <a:buNone/>
              <a:defRPr sz="88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endParaRPr lang="en-US" dirty="0"/>
          </a:p>
        </p:txBody>
      </p:sp>
    </p:spTree>
    <p:extLst>
      <p:ext uri="{BB962C8B-B14F-4D97-AF65-F5344CB8AC3E}">
        <p14:creationId xmlns:p14="http://schemas.microsoft.com/office/powerpoint/2010/main" val="812340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 Black Seal">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5076C68-EF58-6343-9E56-5AD2020B2605}"/>
              </a:ext>
            </a:extLst>
          </p:cNvPr>
          <p:cNvGrpSpPr/>
          <p:nvPr userDrawn="1"/>
        </p:nvGrpSpPr>
        <p:grpSpPr>
          <a:xfrm flipV="1">
            <a:off x="1" y="0"/>
            <a:ext cx="8615522" cy="6858000"/>
            <a:chOff x="0" y="817927"/>
            <a:chExt cx="8615522" cy="6040073"/>
          </a:xfrm>
        </p:grpSpPr>
        <p:pic>
          <p:nvPicPr>
            <p:cNvPr id="11" name="Picture 10">
              <a:extLst>
                <a:ext uri="{FF2B5EF4-FFF2-40B4-BE49-F238E27FC236}">
                  <a16:creationId xmlns:a16="http://schemas.microsoft.com/office/drawing/2014/main" id="{89890F9C-A5DB-2646-9CEC-6E7CC4166302}"/>
                </a:ext>
              </a:extLst>
            </p:cNvPr>
            <p:cNvPicPr>
              <a:picLocks noChangeAspect="1"/>
            </p:cNvPicPr>
            <p:nvPr userDrawn="1"/>
          </p:nvPicPr>
          <p:blipFill>
            <a:blip r:embed="rId2"/>
            <a:stretch>
              <a:fillRect/>
            </a:stretch>
          </p:blipFill>
          <p:spPr>
            <a:xfrm>
              <a:off x="7392203" y="817927"/>
              <a:ext cx="1223319" cy="6040073"/>
            </a:xfrm>
            <a:prstGeom prst="rect">
              <a:avLst/>
            </a:prstGeom>
          </p:spPr>
        </p:pic>
        <p:pic>
          <p:nvPicPr>
            <p:cNvPr id="14" name="Picture 13">
              <a:extLst>
                <a:ext uri="{FF2B5EF4-FFF2-40B4-BE49-F238E27FC236}">
                  <a16:creationId xmlns:a16="http://schemas.microsoft.com/office/drawing/2014/main" id="{4366C9A7-ABE5-C347-93C3-1B296BA730AF}"/>
                </a:ext>
              </a:extLst>
            </p:cNvPr>
            <p:cNvPicPr>
              <a:picLocks noChangeAspect="1"/>
            </p:cNvPicPr>
            <p:nvPr userDrawn="1"/>
          </p:nvPicPr>
          <p:blipFill>
            <a:blip r:embed="rId3"/>
            <a:stretch>
              <a:fillRect/>
            </a:stretch>
          </p:blipFill>
          <p:spPr>
            <a:xfrm>
              <a:off x="0" y="817927"/>
              <a:ext cx="7924132" cy="6040073"/>
            </a:xfrm>
            <a:prstGeom prst="rect">
              <a:avLst/>
            </a:prstGeom>
          </p:spPr>
        </p:pic>
      </p:grpSp>
      <p:sp>
        <p:nvSpPr>
          <p:cNvPr id="15" name="Text Placeholder 13"/>
          <p:cNvSpPr>
            <a:spLocks noGrp="1"/>
          </p:cNvSpPr>
          <p:nvPr userDrawn="1">
            <p:ph type="body" sz="quarter" idx="10" hasCustomPrompt="1"/>
          </p:nvPr>
        </p:nvSpPr>
        <p:spPr>
          <a:xfrm>
            <a:off x="625472" y="1536659"/>
            <a:ext cx="5774267" cy="2020824"/>
          </a:xfrm>
        </p:spPr>
        <p:txBody>
          <a:bodyPr anchor="t">
            <a:noAutofit/>
          </a:bodyPr>
          <a:lstStyle>
            <a:lvl1pPr marL="0" indent="0">
              <a:buNone/>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marL="257175" indent="0">
              <a:buNone/>
              <a:defRPr sz="2100">
                <a:latin typeface="Franklin Gothic Demi Cond" panose="020B0706030402020204" pitchFamily="34" charset="0"/>
              </a:defRPr>
            </a:lvl2pPr>
            <a:lvl3pPr marL="514350" indent="0">
              <a:buNone/>
              <a:defRPr sz="2100">
                <a:latin typeface="Franklin Gothic Demi Cond" panose="020B0706030402020204" pitchFamily="34" charset="0"/>
              </a:defRPr>
            </a:lvl3pPr>
            <a:lvl4pPr marL="771525" indent="0">
              <a:buNone/>
              <a:defRPr sz="2100">
                <a:latin typeface="Franklin Gothic Demi Cond" panose="020B0706030402020204" pitchFamily="34" charset="0"/>
              </a:defRPr>
            </a:lvl4pPr>
            <a:lvl5pPr marL="1028700" indent="0">
              <a:buNone/>
              <a:defRPr sz="21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userDrawn="1">
            <p:ph type="body" sz="quarter" idx="11" hasCustomPrompt="1"/>
          </p:nvPr>
        </p:nvSpPr>
        <p:spPr>
          <a:xfrm>
            <a:off x="625472" y="4757633"/>
            <a:ext cx="5774267" cy="948752"/>
          </a:xfrm>
        </p:spPr>
        <p:txBody>
          <a:bodyPr anchor="ctr">
            <a:noAutofit/>
          </a:bodyPr>
          <a:lstStyle>
            <a:lvl1pPr marL="0" indent="0">
              <a:lnSpc>
                <a:spcPct val="100000"/>
              </a:lnSpc>
              <a:spcBef>
                <a:spcPts val="0"/>
              </a:spcBef>
              <a:buNone/>
              <a:defRPr sz="18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userDrawn="1">
            <p:ph type="body" sz="quarter" idx="12" hasCustomPrompt="1"/>
          </p:nvPr>
        </p:nvSpPr>
        <p:spPr>
          <a:xfrm>
            <a:off x="625472" y="5706385"/>
            <a:ext cx="5774267" cy="488226"/>
          </a:xfrm>
        </p:spPr>
        <p:txBody>
          <a:bodyPr anchor="ctr">
            <a:noAutofit/>
          </a:bodyPr>
          <a:lstStyle>
            <a:lvl1pPr marL="0" indent="0">
              <a:buNone/>
              <a:defRPr sz="15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pic>
        <p:nvPicPr>
          <p:cNvPr id="3" name="Picture 2">
            <a:extLst>
              <a:ext uri="{FF2B5EF4-FFF2-40B4-BE49-F238E27FC236}">
                <a16:creationId xmlns:a16="http://schemas.microsoft.com/office/drawing/2014/main" id="{08C9684D-0917-1728-3DB5-7439936B54AA}"/>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7110311" y="4822613"/>
            <a:ext cx="1901552" cy="1842348"/>
          </a:xfrm>
          <a:prstGeom prst="rect">
            <a:avLst/>
          </a:prstGeom>
        </p:spPr>
      </p:pic>
    </p:spTree>
    <p:extLst>
      <p:ext uri="{BB962C8B-B14F-4D97-AF65-F5344CB8AC3E}">
        <p14:creationId xmlns:p14="http://schemas.microsoft.com/office/powerpoint/2010/main" val="1080940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 Black Seal">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415E447-67CB-38F0-7F39-21009ED2BF7B}"/>
              </a:ext>
            </a:extLst>
          </p:cNvPr>
          <p:cNvGrpSpPr/>
          <p:nvPr userDrawn="1"/>
        </p:nvGrpSpPr>
        <p:grpSpPr>
          <a:xfrm>
            <a:off x="1" y="0"/>
            <a:ext cx="8615522" cy="6858000"/>
            <a:chOff x="0" y="817927"/>
            <a:chExt cx="8615522" cy="6040073"/>
          </a:xfrm>
        </p:grpSpPr>
        <p:pic>
          <p:nvPicPr>
            <p:cNvPr id="11" name="Picture 10">
              <a:extLst>
                <a:ext uri="{FF2B5EF4-FFF2-40B4-BE49-F238E27FC236}">
                  <a16:creationId xmlns:a16="http://schemas.microsoft.com/office/drawing/2014/main" id="{F731FD75-6796-2534-1AB6-2922C3F0A7DE}"/>
                </a:ext>
              </a:extLst>
            </p:cNvPr>
            <p:cNvPicPr>
              <a:picLocks noChangeAspect="1"/>
            </p:cNvPicPr>
            <p:nvPr userDrawn="1"/>
          </p:nvPicPr>
          <p:blipFill>
            <a:blip r:embed="rId2"/>
            <a:stretch>
              <a:fillRect/>
            </a:stretch>
          </p:blipFill>
          <p:spPr>
            <a:xfrm>
              <a:off x="7392203" y="817927"/>
              <a:ext cx="1223319" cy="6040073"/>
            </a:xfrm>
            <a:prstGeom prst="rect">
              <a:avLst/>
            </a:prstGeom>
          </p:spPr>
        </p:pic>
        <p:pic>
          <p:nvPicPr>
            <p:cNvPr id="13" name="Picture 12">
              <a:extLst>
                <a:ext uri="{FF2B5EF4-FFF2-40B4-BE49-F238E27FC236}">
                  <a16:creationId xmlns:a16="http://schemas.microsoft.com/office/drawing/2014/main" id="{1845B209-2A84-9255-E14A-7DAE28C35D18}"/>
                </a:ext>
              </a:extLst>
            </p:cNvPr>
            <p:cNvPicPr>
              <a:picLocks noChangeAspect="1"/>
            </p:cNvPicPr>
            <p:nvPr userDrawn="1"/>
          </p:nvPicPr>
          <p:blipFill>
            <a:blip r:embed="rId3"/>
            <a:stretch>
              <a:fillRect/>
            </a:stretch>
          </p:blipFill>
          <p:spPr>
            <a:xfrm>
              <a:off x="0" y="817927"/>
              <a:ext cx="7924132" cy="6040073"/>
            </a:xfrm>
            <a:prstGeom prst="rect">
              <a:avLst/>
            </a:prstGeom>
          </p:spPr>
        </p:pic>
      </p:grpSp>
      <p:sp>
        <p:nvSpPr>
          <p:cNvPr id="15" name="Text Placeholder 13"/>
          <p:cNvSpPr>
            <a:spLocks noGrp="1"/>
          </p:cNvSpPr>
          <p:nvPr userDrawn="1">
            <p:ph type="body" sz="quarter" idx="10" hasCustomPrompt="1"/>
          </p:nvPr>
        </p:nvSpPr>
        <p:spPr>
          <a:xfrm>
            <a:off x="625472" y="1508084"/>
            <a:ext cx="5774267" cy="2020824"/>
          </a:xfrm>
        </p:spPr>
        <p:txBody>
          <a:bodyPr anchor="t">
            <a:noAutofit/>
          </a:bodyPr>
          <a:lstStyle>
            <a:lvl1pPr marL="0" indent="0">
              <a:buNone/>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marL="257175" indent="0">
              <a:buNone/>
              <a:defRPr sz="2100">
                <a:latin typeface="Franklin Gothic Demi Cond" panose="020B0706030402020204" pitchFamily="34" charset="0"/>
              </a:defRPr>
            </a:lvl2pPr>
            <a:lvl3pPr marL="514350" indent="0">
              <a:buNone/>
              <a:defRPr sz="2100">
                <a:latin typeface="Franklin Gothic Demi Cond" panose="020B0706030402020204" pitchFamily="34" charset="0"/>
              </a:defRPr>
            </a:lvl3pPr>
            <a:lvl4pPr marL="771525" indent="0">
              <a:buNone/>
              <a:defRPr sz="2100">
                <a:latin typeface="Franklin Gothic Demi Cond" panose="020B0706030402020204" pitchFamily="34" charset="0"/>
              </a:defRPr>
            </a:lvl4pPr>
            <a:lvl5pPr marL="1028700" indent="0">
              <a:buNone/>
              <a:defRPr sz="21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userDrawn="1">
            <p:ph type="body" sz="quarter" idx="11" hasCustomPrompt="1"/>
          </p:nvPr>
        </p:nvSpPr>
        <p:spPr>
          <a:xfrm>
            <a:off x="625472" y="4757633"/>
            <a:ext cx="5774267" cy="948752"/>
          </a:xfrm>
        </p:spPr>
        <p:txBody>
          <a:bodyPr anchor="ctr">
            <a:noAutofit/>
          </a:bodyPr>
          <a:lstStyle>
            <a:lvl1pPr marL="0" indent="0">
              <a:lnSpc>
                <a:spcPct val="100000"/>
              </a:lnSpc>
              <a:spcBef>
                <a:spcPts val="0"/>
              </a:spcBef>
              <a:buNone/>
              <a:defRPr sz="18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userDrawn="1">
            <p:ph type="body" sz="quarter" idx="12" hasCustomPrompt="1"/>
          </p:nvPr>
        </p:nvSpPr>
        <p:spPr>
          <a:xfrm>
            <a:off x="625472" y="5706385"/>
            <a:ext cx="5774267" cy="488226"/>
          </a:xfrm>
        </p:spPr>
        <p:txBody>
          <a:bodyPr anchor="ctr">
            <a:noAutofit/>
          </a:bodyPr>
          <a:lstStyle>
            <a:lvl1pPr marL="0" indent="0">
              <a:buNone/>
              <a:defRPr sz="15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
        <p:nvSpPr>
          <p:cNvPr id="4" name="TextBox 3"/>
          <p:cNvSpPr txBox="1"/>
          <p:nvPr userDrawn="1"/>
        </p:nvSpPr>
        <p:spPr>
          <a:xfrm>
            <a:off x="625472" y="490279"/>
            <a:ext cx="5837764" cy="300082"/>
          </a:xfrm>
          <a:prstGeom prst="rect">
            <a:avLst/>
          </a:prstGeom>
          <a:noFill/>
        </p:spPr>
        <p:txBody>
          <a:bodyPr wrap="square" rtlCol="0">
            <a:spAutoFit/>
          </a:bodyPr>
          <a:lstStyle/>
          <a:p>
            <a:pPr lvl="0"/>
            <a:r>
              <a:rPr lang="en-US" sz="1350" b="0" i="0" dirty="0">
                <a:solidFill>
                  <a:schemeClr val="bg1"/>
                </a:solidFill>
                <a:latin typeface="Arial" panose="020B0604020202020204" pitchFamily="34" charset="0"/>
                <a:ea typeface="Gotham Book" charset="0"/>
                <a:cs typeface="Arial" panose="020B0604020202020204" pitchFamily="34" charset="0"/>
              </a:rPr>
              <a:t>NC DEPARTMENT OF HEALTH AND HUMAN SERVICES</a:t>
            </a:r>
          </a:p>
        </p:txBody>
      </p:sp>
      <p:pic>
        <p:nvPicPr>
          <p:cNvPr id="2" name="Picture 1">
            <a:extLst>
              <a:ext uri="{FF2B5EF4-FFF2-40B4-BE49-F238E27FC236}">
                <a16:creationId xmlns:a16="http://schemas.microsoft.com/office/drawing/2014/main" id="{0A312150-D23A-A682-527E-C0DD54FFDE58}"/>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7110311" y="4822613"/>
            <a:ext cx="1901552" cy="1842348"/>
          </a:xfrm>
          <a:prstGeom prst="rect">
            <a:avLst/>
          </a:prstGeom>
        </p:spPr>
      </p:pic>
    </p:spTree>
    <p:extLst>
      <p:ext uri="{BB962C8B-B14F-4D97-AF65-F5344CB8AC3E}">
        <p14:creationId xmlns:p14="http://schemas.microsoft.com/office/powerpoint/2010/main" val="540457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02150" y="1913839"/>
            <a:ext cx="8563554" cy="4142629"/>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302150" y="6155643"/>
            <a:ext cx="8073990"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22" name="Slide Number Placeholder 21"/>
          <p:cNvSpPr>
            <a:spLocks noGrp="1"/>
          </p:cNvSpPr>
          <p:nvPr>
            <p:ph type="sldNum" sz="quarter" idx="14"/>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302150" y="1273757"/>
            <a:ext cx="8563554"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3" name="Picture 2">
            <a:extLst>
              <a:ext uri="{FF2B5EF4-FFF2-40B4-BE49-F238E27FC236}">
                <a16:creationId xmlns:a16="http://schemas.microsoft.com/office/drawing/2014/main" id="{6DF221BC-4C4B-F888-1C4B-FDB6CC66828D}"/>
              </a:ext>
            </a:extLst>
          </p:cNvPr>
          <p:cNvPicPr>
            <a:picLocks noChangeAspect="1"/>
          </p:cNvPicPr>
          <p:nvPr userDrawn="1"/>
        </p:nvPicPr>
        <p:blipFill rotWithShape="1">
          <a:blip r:embed="rId2"/>
          <a:srcRect t="26307"/>
          <a:stretch/>
        </p:blipFill>
        <p:spPr>
          <a:xfrm>
            <a:off x="0" y="0"/>
            <a:ext cx="9144000" cy="1119096"/>
          </a:xfrm>
          <a:prstGeom prst="rect">
            <a:avLst/>
          </a:prstGeom>
        </p:spPr>
      </p:pic>
      <p:sp>
        <p:nvSpPr>
          <p:cNvPr id="2" name="Text Placeholder 8">
            <a:extLst>
              <a:ext uri="{FF2B5EF4-FFF2-40B4-BE49-F238E27FC236}">
                <a16:creationId xmlns:a16="http://schemas.microsoft.com/office/drawing/2014/main" id="{79F43FCD-9DC9-3ECD-C557-3532E06B8DC6}"/>
              </a:ext>
            </a:extLst>
          </p:cNvPr>
          <p:cNvSpPr txBox="1">
            <a:spLocks/>
          </p:cNvSpPr>
          <p:nvPr userDrawn="1"/>
        </p:nvSpPr>
        <p:spPr>
          <a:xfrm>
            <a:off x="293209" y="6603332"/>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NCDHHS, Division of Public Health | Traumatic Brain Injuries in North Carolina, 2023</a:t>
            </a:r>
          </a:p>
        </p:txBody>
      </p:sp>
    </p:spTree>
    <p:extLst>
      <p:ext uri="{BB962C8B-B14F-4D97-AF65-F5344CB8AC3E}">
        <p14:creationId xmlns:p14="http://schemas.microsoft.com/office/powerpoint/2010/main" val="2555882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327868" y="1097280"/>
            <a:ext cx="7537836" cy="4937760"/>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1327869" y="6155643"/>
            <a:ext cx="7106911"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22" name="Slide Number Placeholder 21"/>
          <p:cNvSpPr>
            <a:spLocks noGrp="1"/>
          </p:cNvSpPr>
          <p:nvPr>
            <p:ph type="sldNum" sz="quarter" idx="14"/>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1327869" y="457200"/>
            <a:ext cx="7537836"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6" name="Picture 5">
            <a:extLst>
              <a:ext uri="{FF2B5EF4-FFF2-40B4-BE49-F238E27FC236}">
                <a16:creationId xmlns:a16="http://schemas.microsoft.com/office/drawing/2014/main" id="{6EF3BE3B-675C-6430-630F-9168279D8447}"/>
              </a:ext>
            </a:extLst>
          </p:cNvPr>
          <p:cNvPicPr>
            <a:picLocks noChangeAspect="1"/>
          </p:cNvPicPr>
          <p:nvPr userDrawn="1"/>
        </p:nvPicPr>
        <p:blipFill rotWithShape="1">
          <a:blip r:embed="rId2"/>
          <a:srcRect l="13568"/>
          <a:stretch/>
        </p:blipFill>
        <p:spPr>
          <a:xfrm>
            <a:off x="0" y="0"/>
            <a:ext cx="1223320" cy="6858000"/>
          </a:xfrm>
          <a:prstGeom prst="rect">
            <a:avLst/>
          </a:prstGeom>
        </p:spPr>
      </p:pic>
      <p:sp>
        <p:nvSpPr>
          <p:cNvPr id="2" name="Text Placeholder 8">
            <a:extLst>
              <a:ext uri="{FF2B5EF4-FFF2-40B4-BE49-F238E27FC236}">
                <a16:creationId xmlns:a16="http://schemas.microsoft.com/office/drawing/2014/main" id="{E1DEDAB2-C669-59D0-B536-55A705B1C32D}"/>
              </a:ext>
            </a:extLst>
          </p:cNvPr>
          <p:cNvSpPr txBox="1">
            <a:spLocks/>
          </p:cNvSpPr>
          <p:nvPr userDrawn="1"/>
        </p:nvSpPr>
        <p:spPr>
          <a:xfrm>
            <a:off x="1327868" y="6603332"/>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NCDHHS, Division of Public Health | Traumatic Brain Injuries in North Carolina, 2023</a:t>
            </a:r>
          </a:p>
        </p:txBody>
      </p:sp>
    </p:spTree>
    <p:extLst>
      <p:ext uri="{BB962C8B-B14F-4D97-AF65-F5344CB8AC3E}">
        <p14:creationId xmlns:p14="http://schemas.microsoft.com/office/powerpoint/2010/main" val="342266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960917" y="1097280"/>
            <a:ext cx="3904787" cy="4937760"/>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4753223" y="6155643"/>
            <a:ext cx="3681557"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22" name="Slide Number Placeholder 21"/>
          <p:cNvSpPr>
            <a:spLocks noGrp="1"/>
          </p:cNvSpPr>
          <p:nvPr>
            <p:ph type="sldNum" sz="quarter" idx="14"/>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4960918" y="457200"/>
            <a:ext cx="3904787"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6" name="Picture 5">
            <a:extLst>
              <a:ext uri="{FF2B5EF4-FFF2-40B4-BE49-F238E27FC236}">
                <a16:creationId xmlns:a16="http://schemas.microsoft.com/office/drawing/2014/main" id="{6EF3BE3B-675C-6430-630F-9168279D8447}"/>
              </a:ext>
            </a:extLst>
          </p:cNvPr>
          <p:cNvPicPr>
            <a:picLocks noChangeAspect="1"/>
          </p:cNvPicPr>
          <p:nvPr userDrawn="1"/>
        </p:nvPicPr>
        <p:blipFill rotWithShape="1">
          <a:blip r:embed="rId2"/>
          <a:srcRect l="13568"/>
          <a:stretch/>
        </p:blipFill>
        <p:spPr>
          <a:xfrm>
            <a:off x="3464626" y="0"/>
            <a:ext cx="1223320" cy="6858000"/>
          </a:xfrm>
          <a:prstGeom prst="rect">
            <a:avLst/>
          </a:prstGeom>
        </p:spPr>
      </p:pic>
      <p:pic>
        <p:nvPicPr>
          <p:cNvPr id="2" name="Picture 1">
            <a:extLst>
              <a:ext uri="{FF2B5EF4-FFF2-40B4-BE49-F238E27FC236}">
                <a16:creationId xmlns:a16="http://schemas.microsoft.com/office/drawing/2014/main" id="{A8EFE423-D4C2-6B61-BA63-2EB1983062DB}"/>
              </a:ext>
            </a:extLst>
          </p:cNvPr>
          <p:cNvPicPr>
            <a:picLocks noChangeAspect="1"/>
          </p:cNvPicPr>
          <p:nvPr userDrawn="1"/>
        </p:nvPicPr>
        <p:blipFill rotWithShape="1">
          <a:blip r:embed="rId2"/>
          <a:srcRect l="13568" r="49989"/>
          <a:stretch/>
        </p:blipFill>
        <p:spPr>
          <a:xfrm rot="10800000">
            <a:off x="0" y="0"/>
            <a:ext cx="3464626" cy="6858000"/>
          </a:xfrm>
          <a:prstGeom prst="rect">
            <a:avLst/>
          </a:prstGeom>
        </p:spPr>
      </p:pic>
      <p:sp>
        <p:nvSpPr>
          <p:cNvPr id="3" name="Text Placeholder 3">
            <a:extLst>
              <a:ext uri="{FF2B5EF4-FFF2-40B4-BE49-F238E27FC236}">
                <a16:creationId xmlns:a16="http://schemas.microsoft.com/office/drawing/2014/main" id="{6C72F141-0BC1-B771-D9EC-0F58A0971F0A}"/>
              </a:ext>
            </a:extLst>
          </p:cNvPr>
          <p:cNvSpPr>
            <a:spLocks noGrp="1"/>
          </p:cNvSpPr>
          <p:nvPr>
            <p:ph type="body" sz="quarter" idx="15" hasCustomPrompt="1"/>
          </p:nvPr>
        </p:nvSpPr>
        <p:spPr>
          <a:xfrm>
            <a:off x="320634" y="1097280"/>
            <a:ext cx="3464628" cy="4937760"/>
          </a:xfrm>
        </p:spPr>
        <p:txBody>
          <a:bodyPr>
            <a:noAutofit/>
          </a:bodyPr>
          <a:lstStyle>
            <a:lvl1pPr marL="171450" indent="-171450">
              <a:lnSpc>
                <a:spcPct val="100000"/>
              </a:lnSpc>
              <a:spcBef>
                <a:spcPts val="900"/>
              </a:spcBef>
              <a:defRPr sz="21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10" name="Text Placeholder 9">
            <a:extLst>
              <a:ext uri="{FF2B5EF4-FFF2-40B4-BE49-F238E27FC236}">
                <a16:creationId xmlns:a16="http://schemas.microsoft.com/office/drawing/2014/main" id="{05B43131-B470-DCC0-7691-B817E8C45E71}"/>
              </a:ext>
            </a:extLst>
          </p:cNvPr>
          <p:cNvSpPr>
            <a:spLocks noGrp="1"/>
          </p:cNvSpPr>
          <p:nvPr>
            <p:ph type="body" sz="quarter" idx="16" hasCustomPrompt="1"/>
          </p:nvPr>
        </p:nvSpPr>
        <p:spPr>
          <a:xfrm>
            <a:off x="320675" y="457200"/>
            <a:ext cx="3463925" cy="549275"/>
          </a:xfrm>
        </p:spPr>
        <p:txBody>
          <a:bodyPr/>
          <a:lstStyle>
            <a:lvl1pPr marL="0" indent="0">
              <a:buNone/>
              <a:defRPr>
                <a:solidFill>
                  <a:schemeClr val="bg1"/>
                </a:solidFill>
              </a:defRPr>
            </a:lvl1pPr>
          </a:lstStyle>
          <a:p>
            <a:r>
              <a:rPr lang="en-US" sz="2000" dirty="0"/>
              <a:t>Click to add text</a:t>
            </a:r>
          </a:p>
        </p:txBody>
      </p:sp>
      <p:sp>
        <p:nvSpPr>
          <p:cNvPr id="7" name="Text Placeholder 8">
            <a:extLst>
              <a:ext uri="{FF2B5EF4-FFF2-40B4-BE49-F238E27FC236}">
                <a16:creationId xmlns:a16="http://schemas.microsoft.com/office/drawing/2014/main" id="{BE3D3590-51D3-F69F-8AEF-3095644D13E7}"/>
              </a:ext>
            </a:extLst>
          </p:cNvPr>
          <p:cNvSpPr txBox="1">
            <a:spLocks/>
          </p:cNvSpPr>
          <p:nvPr userDrawn="1"/>
        </p:nvSpPr>
        <p:spPr>
          <a:xfrm>
            <a:off x="4753223" y="6603332"/>
            <a:ext cx="3534637"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NCDHHS, Division | Presentation Title | Presentation Date</a:t>
            </a:r>
          </a:p>
        </p:txBody>
      </p:sp>
    </p:spTree>
    <p:extLst>
      <p:ext uri="{BB962C8B-B14F-4D97-AF65-F5344CB8AC3E}">
        <p14:creationId xmlns:p14="http://schemas.microsoft.com/office/powerpoint/2010/main" val="2704859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Bullet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EFE423-D4C2-6B61-BA63-2EB1983062DB}"/>
              </a:ext>
            </a:extLst>
          </p:cNvPr>
          <p:cNvPicPr>
            <a:picLocks noChangeAspect="1"/>
          </p:cNvPicPr>
          <p:nvPr userDrawn="1"/>
        </p:nvPicPr>
        <p:blipFill rotWithShape="1">
          <a:blip r:embed="rId2"/>
          <a:srcRect l="13568" r="49989"/>
          <a:stretch/>
        </p:blipFill>
        <p:spPr>
          <a:xfrm rot="10800000">
            <a:off x="-1" y="0"/>
            <a:ext cx="3152900" cy="6858000"/>
          </a:xfrm>
          <a:prstGeom prst="rect">
            <a:avLst/>
          </a:prstGeom>
        </p:spPr>
      </p:pic>
      <p:sp>
        <p:nvSpPr>
          <p:cNvPr id="4" name="Text Placeholder 3"/>
          <p:cNvSpPr>
            <a:spLocks noGrp="1"/>
          </p:cNvSpPr>
          <p:nvPr>
            <p:ph type="body" sz="quarter" idx="10" hasCustomPrompt="1"/>
          </p:nvPr>
        </p:nvSpPr>
        <p:spPr>
          <a:xfrm>
            <a:off x="320634" y="1097280"/>
            <a:ext cx="2413661" cy="4937760"/>
          </a:xfrm>
        </p:spPr>
        <p:txBody>
          <a:bodyPr>
            <a:noAutofit/>
          </a:bodyPr>
          <a:lstStyle>
            <a:lvl1pPr marL="171450" indent="-171450">
              <a:lnSpc>
                <a:spcPct val="100000"/>
              </a:lnSpc>
              <a:spcBef>
                <a:spcPts val="900"/>
              </a:spcBef>
              <a:defRPr sz="21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22" name="Slide Number Placeholder 21"/>
          <p:cNvSpPr>
            <a:spLocks noGrp="1"/>
          </p:cNvSpPr>
          <p:nvPr>
            <p:ph type="sldNum" sz="quarter" idx="14"/>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pic>
        <p:nvPicPr>
          <p:cNvPr id="6" name="Picture 5">
            <a:extLst>
              <a:ext uri="{FF2B5EF4-FFF2-40B4-BE49-F238E27FC236}">
                <a16:creationId xmlns:a16="http://schemas.microsoft.com/office/drawing/2014/main" id="{6EF3BE3B-675C-6430-630F-9168279D8447}"/>
              </a:ext>
            </a:extLst>
          </p:cNvPr>
          <p:cNvPicPr>
            <a:picLocks noChangeAspect="1"/>
          </p:cNvPicPr>
          <p:nvPr userDrawn="1"/>
        </p:nvPicPr>
        <p:blipFill rotWithShape="1">
          <a:blip r:embed="rId2"/>
          <a:srcRect l="13568"/>
          <a:stretch/>
        </p:blipFill>
        <p:spPr>
          <a:xfrm>
            <a:off x="2369128" y="0"/>
            <a:ext cx="1223320" cy="6858000"/>
          </a:xfrm>
          <a:prstGeom prst="rect">
            <a:avLst/>
          </a:prstGeom>
        </p:spPr>
      </p:pic>
      <p:sp>
        <p:nvSpPr>
          <p:cNvPr id="23" name="Title 1"/>
          <p:cNvSpPr>
            <a:spLocks noGrp="1"/>
          </p:cNvSpPr>
          <p:nvPr>
            <p:ph type="title" hasCustomPrompt="1"/>
          </p:nvPr>
        </p:nvSpPr>
        <p:spPr>
          <a:xfrm>
            <a:off x="320635" y="457200"/>
            <a:ext cx="2591789" cy="548640"/>
          </a:xfrm>
        </p:spPr>
        <p:txBody>
          <a:bodyPr anchor="t">
            <a:noAutofit/>
          </a:bodyPr>
          <a:lstStyle>
            <a:lvl1pPr algn="l">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3" name="Text Placeholder 3">
            <a:extLst>
              <a:ext uri="{FF2B5EF4-FFF2-40B4-BE49-F238E27FC236}">
                <a16:creationId xmlns:a16="http://schemas.microsoft.com/office/drawing/2014/main" id="{EB6DBAB4-676D-52D0-B288-5A4126010F42}"/>
              </a:ext>
            </a:extLst>
          </p:cNvPr>
          <p:cNvSpPr>
            <a:spLocks noGrp="1"/>
          </p:cNvSpPr>
          <p:nvPr>
            <p:ph type="body" sz="quarter" idx="15" hasCustomPrompt="1"/>
          </p:nvPr>
        </p:nvSpPr>
        <p:spPr>
          <a:xfrm>
            <a:off x="3867151" y="1097280"/>
            <a:ext cx="4998554" cy="4937760"/>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9" name="Text Placeholder 8">
            <a:extLst>
              <a:ext uri="{FF2B5EF4-FFF2-40B4-BE49-F238E27FC236}">
                <a16:creationId xmlns:a16="http://schemas.microsoft.com/office/drawing/2014/main" id="{09F63C85-42E5-E3EC-9C26-982E8B3D1BE1}"/>
              </a:ext>
            </a:extLst>
          </p:cNvPr>
          <p:cNvSpPr>
            <a:spLocks noGrp="1"/>
          </p:cNvSpPr>
          <p:nvPr>
            <p:ph type="body" sz="quarter" idx="16" hasCustomPrompt="1"/>
          </p:nvPr>
        </p:nvSpPr>
        <p:spPr>
          <a:xfrm>
            <a:off x="3867150" y="337503"/>
            <a:ext cx="4999038" cy="668337"/>
          </a:xfrm>
        </p:spPr>
        <p:txBody>
          <a:bodyPr/>
          <a:lstStyle>
            <a:lvl1pPr marL="0" indent="0">
              <a:buNone/>
              <a:defRPr sz="2400">
                <a:solidFill>
                  <a:srgbClr val="5C93D5"/>
                </a:solidFill>
              </a:defRPr>
            </a:lvl1pPr>
          </a:lstStyle>
          <a:p>
            <a:r>
              <a:rPr lang="en-US" dirty="0"/>
              <a:t>Click to add title</a:t>
            </a:r>
          </a:p>
        </p:txBody>
      </p:sp>
      <p:sp>
        <p:nvSpPr>
          <p:cNvPr id="5" name="Text Placeholder 8">
            <a:extLst>
              <a:ext uri="{FF2B5EF4-FFF2-40B4-BE49-F238E27FC236}">
                <a16:creationId xmlns:a16="http://schemas.microsoft.com/office/drawing/2014/main" id="{938AF9FF-BDAC-0306-DA91-AB47AE0210B8}"/>
              </a:ext>
            </a:extLst>
          </p:cNvPr>
          <p:cNvSpPr txBox="1">
            <a:spLocks/>
          </p:cNvSpPr>
          <p:nvPr userDrawn="1"/>
        </p:nvSpPr>
        <p:spPr>
          <a:xfrm>
            <a:off x="3867150" y="6603332"/>
            <a:ext cx="4420710"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NCDHHS, Division | Presentation Title | Presentation Date</a:t>
            </a:r>
          </a:p>
        </p:txBody>
      </p:sp>
    </p:spTree>
    <p:extLst>
      <p:ext uri="{BB962C8B-B14F-4D97-AF65-F5344CB8AC3E}">
        <p14:creationId xmlns:p14="http://schemas.microsoft.com/office/powerpoint/2010/main" val="2793648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Bullet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EFE423-D4C2-6B61-BA63-2EB1983062DB}"/>
              </a:ext>
            </a:extLst>
          </p:cNvPr>
          <p:cNvPicPr>
            <a:picLocks noChangeAspect="1"/>
          </p:cNvPicPr>
          <p:nvPr userDrawn="1"/>
        </p:nvPicPr>
        <p:blipFill rotWithShape="1">
          <a:blip r:embed="rId2"/>
          <a:srcRect l="13568" r="49989"/>
          <a:stretch/>
        </p:blipFill>
        <p:spPr>
          <a:xfrm rot="10800000">
            <a:off x="-1" y="0"/>
            <a:ext cx="3152900" cy="6858000"/>
          </a:xfrm>
          <a:prstGeom prst="rect">
            <a:avLst/>
          </a:prstGeom>
        </p:spPr>
      </p:pic>
      <p:sp>
        <p:nvSpPr>
          <p:cNvPr id="4" name="Text Placeholder 3"/>
          <p:cNvSpPr>
            <a:spLocks noGrp="1"/>
          </p:cNvSpPr>
          <p:nvPr>
            <p:ph type="body" sz="quarter" idx="10" hasCustomPrompt="1"/>
          </p:nvPr>
        </p:nvSpPr>
        <p:spPr>
          <a:xfrm>
            <a:off x="320634" y="1097280"/>
            <a:ext cx="2413661" cy="4937760"/>
          </a:xfrm>
        </p:spPr>
        <p:txBody>
          <a:bodyPr>
            <a:noAutofit/>
          </a:bodyPr>
          <a:lstStyle>
            <a:lvl1pPr marL="171450" indent="-171450">
              <a:lnSpc>
                <a:spcPct val="100000"/>
              </a:lnSpc>
              <a:spcBef>
                <a:spcPts val="900"/>
              </a:spcBef>
              <a:defRPr sz="21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22" name="Slide Number Placeholder 21"/>
          <p:cNvSpPr>
            <a:spLocks noGrp="1"/>
          </p:cNvSpPr>
          <p:nvPr>
            <p:ph type="sldNum" sz="quarter" idx="14"/>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pic>
        <p:nvPicPr>
          <p:cNvPr id="6" name="Picture 5">
            <a:extLst>
              <a:ext uri="{FF2B5EF4-FFF2-40B4-BE49-F238E27FC236}">
                <a16:creationId xmlns:a16="http://schemas.microsoft.com/office/drawing/2014/main" id="{6EF3BE3B-675C-6430-630F-9168279D8447}"/>
              </a:ext>
            </a:extLst>
          </p:cNvPr>
          <p:cNvPicPr>
            <a:picLocks noChangeAspect="1"/>
          </p:cNvPicPr>
          <p:nvPr userDrawn="1"/>
        </p:nvPicPr>
        <p:blipFill rotWithShape="1">
          <a:blip r:embed="rId2"/>
          <a:srcRect l="13568"/>
          <a:stretch/>
        </p:blipFill>
        <p:spPr>
          <a:xfrm>
            <a:off x="2369128" y="0"/>
            <a:ext cx="1223320" cy="6858000"/>
          </a:xfrm>
          <a:prstGeom prst="rect">
            <a:avLst/>
          </a:prstGeom>
        </p:spPr>
      </p:pic>
      <p:sp>
        <p:nvSpPr>
          <p:cNvPr id="23" name="Title 1"/>
          <p:cNvSpPr>
            <a:spLocks noGrp="1"/>
          </p:cNvSpPr>
          <p:nvPr>
            <p:ph type="title" hasCustomPrompt="1"/>
          </p:nvPr>
        </p:nvSpPr>
        <p:spPr>
          <a:xfrm>
            <a:off x="320635" y="457200"/>
            <a:ext cx="2591789" cy="548640"/>
          </a:xfrm>
        </p:spPr>
        <p:txBody>
          <a:bodyPr anchor="t">
            <a:noAutofit/>
          </a:bodyPr>
          <a:lstStyle>
            <a:lvl1pPr algn="l">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3" name="Text Placeholder 8">
            <a:extLst>
              <a:ext uri="{FF2B5EF4-FFF2-40B4-BE49-F238E27FC236}">
                <a16:creationId xmlns:a16="http://schemas.microsoft.com/office/drawing/2014/main" id="{BB5FD0A9-E4A1-C0DB-07E2-2EF95F25DA2A}"/>
              </a:ext>
            </a:extLst>
          </p:cNvPr>
          <p:cNvSpPr txBox="1">
            <a:spLocks/>
          </p:cNvSpPr>
          <p:nvPr userDrawn="1"/>
        </p:nvSpPr>
        <p:spPr>
          <a:xfrm>
            <a:off x="3901440" y="6603332"/>
            <a:ext cx="4386420"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NCDHHS, Division | Presentation Title | Presentation Date</a:t>
            </a:r>
          </a:p>
        </p:txBody>
      </p:sp>
    </p:spTree>
    <p:extLst>
      <p:ext uri="{BB962C8B-B14F-4D97-AF65-F5344CB8AC3E}">
        <p14:creationId xmlns:p14="http://schemas.microsoft.com/office/powerpoint/2010/main" val="660350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18052" y="1097280"/>
            <a:ext cx="7537836" cy="4937760"/>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318053" y="6155643"/>
            <a:ext cx="7106911"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22" name="Slide Number Placeholder 21"/>
          <p:cNvSpPr>
            <a:spLocks noGrp="1"/>
          </p:cNvSpPr>
          <p:nvPr>
            <p:ph type="sldNum" sz="quarter" idx="14"/>
          </p:nvPr>
        </p:nvSpPr>
        <p:spPr>
          <a:xfrm>
            <a:off x="7295985"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318053" y="457200"/>
            <a:ext cx="7537836"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6" name="Picture 5">
            <a:extLst>
              <a:ext uri="{FF2B5EF4-FFF2-40B4-BE49-F238E27FC236}">
                <a16:creationId xmlns:a16="http://schemas.microsoft.com/office/drawing/2014/main" id="{1D8452E2-608E-7385-0B1A-59C76320C329}"/>
              </a:ext>
            </a:extLst>
          </p:cNvPr>
          <p:cNvPicPr>
            <a:picLocks noChangeAspect="1"/>
          </p:cNvPicPr>
          <p:nvPr userDrawn="1"/>
        </p:nvPicPr>
        <p:blipFill rotWithShape="1">
          <a:blip r:embed="rId2"/>
          <a:srcRect l="13568"/>
          <a:stretch/>
        </p:blipFill>
        <p:spPr>
          <a:xfrm flipH="1">
            <a:off x="7920681" y="0"/>
            <a:ext cx="1223320" cy="6858000"/>
          </a:xfrm>
          <a:prstGeom prst="rect">
            <a:avLst/>
          </a:prstGeom>
        </p:spPr>
      </p:pic>
      <p:sp>
        <p:nvSpPr>
          <p:cNvPr id="2" name="Text Placeholder 8">
            <a:extLst>
              <a:ext uri="{FF2B5EF4-FFF2-40B4-BE49-F238E27FC236}">
                <a16:creationId xmlns:a16="http://schemas.microsoft.com/office/drawing/2014/main" id="{E492FC96-79E6-D669-44E2-090C072906B1}"/>
              </a:ext>
            </a:extLst>
          </p:cNvPr>
          <p:cNvSpPr txBox="1">
            <a:spLocks/>
          </p:cNvSpPr>
          <p:nvPr userDrawn="1"/>
        </p:nvSpPr>
        <p:spPr>
          <a:xfrm>
            <a:off x="293209" y="6603332"/>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NCDHHS, Division of Public Health | Traumatic Brain Injuries in North Carolina, 2023</a:t>
            </a:r>
          </a:p>
        </p:txBody>
      </p:sp>
    </p:spTree>
    <p:extLst>
      <p:ext uri="{BB962C8B-B14F-4D97-AF65-F5344CB8AC3E}">
        <p14:creationId xmlns:p14="http://schemas.microsoft.com/office/powerpoint/2010/main" val="4245867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9572" y="365128"/>
            <a:ext cx="78867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399572" y="1825625"/>
            <a:ext cx="78867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75751832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Lst>
  <p:hf hdr="0" dt="0"/>
  <p:txStyles>
    <p:titleStyle>
      <a:lvl1pPr algn="l" defTabSz="514350" rtl="0" eaLnBrk="1" latinLnBrk="0" hangingPunct="1">
        <a:lnSpc>
          <a:spcPct val="90000"/>
        </a:lnSpc>
        <a:spcBef>
          <a:spcPct val="0"/>
        </a:spcBef>
        <a:buNone/>
        <a:defRPr sz="2400" b="1" i="0" kern="1200">
          <a:solidFill>
            <a:srgbClr val="7CA3DD"/>
          </a:solidFill>
          <a:latin typeface="Arial" panose="020B0604020202020204" pitchFamily="34" charset="0"/>
          <a:ea typeface="Arial" panose="020B0604020202020204" pitchFamily="34" charset="0"/>
          <a:cs typeface="Arial" panose="020B0604020202020204" pitchFamily="34" charset="0"/>
        </a:defRPr>
      </a:lvl1pPr>
    </p:titleStyle>
    <p:bodyStyle>
      <a:lvl1pPr marL="171450" indent="-171450" algn="l" defTabSz="514350" rtl="0" eaLnBrk="1" latinLnBrk="0" hangingPunct="1">
        <a:lnSpc>
          <a:spcPct val="90000"/>
        </a:lnSpc>
        <a:spcBef>
          <a:spcPts val="563"/>
        </a:spcBef>
        <a:buFont typeface="Arial" panose="020B0604020202020204" pitchFamily="34" charset="0"/>
        <a:buChar char="•"/>
        <a:defRPr sz="2100" b="1" i="0" kern="120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gn="l" defTabSz="514350" rtl="0" eaLnBrk="1" latinLnBrk="0" hangingPunct="1">
        <a:lnSpc>
          <a:spcPct val="90000"/>
        </a:lnSpc>
        <a:spcBef>
          <a:spcPts val="281"/>
        </a:spcBef>
        <a:buFont typeface="Franklin Gothic Medium" panose="020B0603020102020204" pitchFamily="34" charset="0"/>
        <a:buChar char="–"/>
        <a:defRPr sz="1800" b="1" i="0" kern="120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642938" indent="-128588" algn="l" defTabSz="514350" rtl="0" eaLnBrk="1" latinLnBrk="0" hangingPunct="1">
        <a:lnSpc>
          <a:spcPct val="90000"/>
        </a:lnSpc>
        <a:spcBef>
          <a:spcPts val="281"/>
        </a:spcBef>
        <a:buFont typeface="Arial" panose="020B0604020202020204" pitchFamily="34" charset="0"/>
        <a:buChar char="•"/>
        <a:defRPr sz="1500" b="1" i="0" kern="1200">
          <a:solidFill>
            <a:srgbClr val="003B70"/>
          </a:solidFill>
          <a:latin typeface="Arial" panose="020B0604020202020204" pitchFamily="34" charset="0"/>
          <a:ea typeface="Arial" panose="020B0604020202020204" pitchFamily="34" charset="0"/>
          <a:cs typeface="Arial" panose="020B0604020202020204" pitchFamily="34" charset="0"/>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Franklin Gothic Medium" panose="020B0603020102020204" pitchFamily="34" charset="0"/>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Franklin Gothic Medium" panose="020B0603020102020204" pitchFamily="34" charset="0"/>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9.svg"/></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12.svg"/></Relationships>
</file>

<file path=ppt/slides/_rels/slide1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injuryfreenc.dph.ncdhhs.gov/DataSurveillance/"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14.xml"/><Relationship Id="rId4" Type="http://schemas.openxmlformats.org/officeDocument/2006/relationships/image" Target="../media/image15.svg"/></Relationships>
</file>

<file path=ppt/slides/_rels/slide26.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hyperlink" Target="https://injuryfreenc.dph.ncdhhs.gov/DataSurveillance/DataRequestPolicy.htm" TargetMode="External"/><Relationship Id="rId2" Type="http://schemas.openxmlformats.org/officeDocument/2006/relationships/image" Target="../media/image17.png"/><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hyperlink" Target="https://outlook.office365.com/owa/calendar/IVPBDataSupport@ncconnect.onmicrosoft.com/bookings/" TargetMode="External"/></Relationships>
</file>

<file path=ppt/slides/_rels/slide35.xml.rels><?xml version="1.0" encoding="UTF-8" standalone="yes"?>
<Relationships xmlns="http://schemas.openxmlformats.org/package/2006/relationships"><Relationship Id="rId2" Type="http://schemas.openxmlformats.org/officeDocument/2006/relationships/hyperlink" Target="http://www.dph.ncdhhs.gov/programs/chronic-disease-and-injury/injury-and-violence-prevention-branch" TargetMode="Externa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743200" y="1828800"/>
            <a:ext cx="5774267" cy="2020824"/>
          </a:xfrm>
        </p:spPr>
        <p:txBody>
          <a:bodyPr/>
          <a:lstStyle/>
          <a:p>
            <a:r>
              <a:rPr lang="en-US" sz="3600" b="1" dirty="0">
                <a:latin typeface="+mn-lt"/>
              </a:rPr>
              <a:t>Traumatic Brain Injuries in North Carolina, 2023</a:t>
            </a:r>
          </a:p>
        </p:txBody>
      </p:sp>
      <p:sp>
        <p:nvSpPr>
          <p:cNvPr id="10" name="Text Placeholder 9"/>
          <p:cNvSpPr>
            <a:spLocks noGrp="1"/>
          </p:cNvSpPr>
          <p:nvPr>
            <p:ph type="body" sz="quarter" idx="11"/>
          </p:nvPr>
        </p:nvSpPr>
        <p:spPr>
          <a:xfrm>
            <a:off x="2743200" y="4071833"/>
            <a:ext cx="5774267" cy="1395648"/>
          </a:xfrm>
        </p:spPr>
        <p:txBody>
          <a:bodyPr>
            <a:normAutofit/>
          </a:bodyPr>
          <a:lstStyle/>
          <a:p>
            <a:r>
              <a:rPr lang="en-US" sz="2000" dirty="0">
                <a:latin typeface="+mn-lt"/>
              </a:rPr>
              <a:t>Division of Public Health</a:t>
            </a:r>
          </a:p>
          <a:p>
            <a:endParaRPr lang="en-US" sz="2000" dirty="0">
              <a:latin typeface="+mn-lt"/>
            </a:endParaRPr>
          </a:p>
          <a:p>
            <a:endParaRPr lang="en-US" sz="2000" dirty="0">
              <a:latin typeface="+mn-lt"/>
            </a:endParaRPr>
          </a:p>
          <a:p>
            <a:r>
              <a:rPr lang="en-US" sz="1600" dirty="0">
                <a:latin typeface="+mn-lt"/>
              </a:rPr>
              <a:t>Data updated </a:t>
            </a:r>
            <a:r>
              <a:rPr lang="en-US" sz="1600" dirty="0">
                <a:solidFill>
                  <a:srgbClr val="003B70"/>
                </a:solidFill>
                <a:latin typeface="+mn-lt"/>
              </a:rPr>
              <a:t>March 7, 2025</a:t>
            </a:r>
          </a:p>
        </p:txBody>
      </p:sp>
    </p:spTree>
    <p:extLst>
      <p:ext uri="{BB962C8B-B14F-4D97-AF65-F5344CB8AC3E}">
        <p14:creationId xmlns:p14="http://schemas.microsoft.com/office/powerpoint/2010/main" val="3912994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17CF8-B84C-4FC5-A990-5141C123FF70}"/>
              </a:ext>
            </a:extLst>
          </p:cNvPr>
          <p:cNvSpPr>
            <a:spLocks noGrp="1"/>
          </p:cNvSpPr>
          <p:nvPr>
            <p:ph type="title" idx="4294967295"/>
          </p:nvPr>
        </p:nvSpPr>
        <p:spPr>
          <a:xfrm>
            <a:off x="2743200" y="3017520"/>
            <a:ext cx="5815012" cy="549275"/>
          </a:xfrm>
        </p:spPr>
        <p:txBody>
          <a:bodyPr/>
          <a:lstStyle/>
          <a:p>
            <a:pPr algn="ctr"/>
            <a:r>
              <a:rPr lang="en-US" sz="4800" dirty="0">
                <a:solidFill>
                  <a:srgbClr val="17375E"/>
                </a:solidFill>
                <a:latin typeface="+mn-lt"/>
              </a:rPr>
              <a:t>Traumatic Brain Injury Deaths</a:t>
            </a:r>
          </a:p>
        </p:txBody>
      </p:sp>
      <p:pic>
        <p:nvPicPr>
          <p:cNvPr id="8" name="Graphic 7" descr="Brain in head outline">
            <a:extLst>
              <a:ext uri="{FF2B5EF4-FFF2-40B4-BE49-F238E27FC236}">
                <a16:creationId xmlns:a16="http://schemas.microsoft.com/office/drawing/2014/main" id="{D42507BB-51D4-4B53-86E6-093F49B3953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2880" y="1828800"/>
            <a:ext cx="2993552" cy="2993552"/>
          </a:xfrm>
          <a:prstGeom prst="rect">
            <a:avLst/>
          </a:prstGeom>
        </p:spPr>
      </p:pic>
    </p:spTree>
    <p:extLst>
      <p:ext uri="{BB962C8B-B14F-4D97-AF65-F5344CB8AC3E}">
        <p14:creationId xmlns:p14="http://schemas.microsoft.com/office/powerpoint/2010/main" val="3693872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A9AC8-FBC6-419F-B202-2A965028FCE8}"/>
              </a:ext>
            </a:extLst>
          </p:cNvPr>
          <p:cNvSpPr>
            <a:spLocks noGrp="1"/>
          </p:cNvSpPr>
          <p:nvPr>
            <p:ph type="title"/>
          </p:nvPr>
        </p:nvSpPr>
        <p:spPr>
          <a:xfrm>
            <a:off x="274320" y="1097280"/>
            <a:ext cx="8563554" cy="548640"/>
          </a:xfrm>
        </p:spPr>
        <p:txBody>
          <a:bodyPr/>
          <a:lstStyle/>
          <a:p>
            <a:r>
              <a:rPr lang="en-US" sz="3000" dirty="0">
                <a:latin typeface="+mn-lt"/>
              </a:rPr>
              <a:t>TBI-related deaths increased by </a:t>
            </a:r>
            <a:r>
              <a:rPr lang="en-US" sz="3000" b="1" i="0" u="sng" strike="noStrike" dirty="0">
                <a:solidFill>
                  <a:srgbClr val="17375E"/>
                </a:solidFill>
                <a:effectLst/>
                <a:latin typeface="Arial" panose="020B0604020202020204" pitchFamily="34" charset="0"/>
              </a:rPr>
              <a:t>36%</a:t>
            </a:r>
            <a:r>
              <a:rPr lang="en-US" sz="3000" b="1" i="0" strike="noStrike" dirty="0">
                <a:solidFill>
                  <a:srgbClr val="17375E"/>
                </a:solidFill>
                <a:effectLst/>
                <a:latin typeface="Arial" panose="020B0604020202020204" pitchFamily="34" charset="0"/>
              </a:rPr>
              <a:t> </a:t>
            </a:r>
            <a:r>
              <a:rPr lang="en-US" sz="3000" dirty="0">
                <a:latin typeface="+mn-lt"/>
              </a:rPr>
              <a:t>over the last five years</a:t>
            </a:r>
          </a:p>
        </p:txBody>
      </p:sp>
      <p:graphicFrame>
        <p:nvGraphicFramePr>
          <p:cNvPr id="4" name="Chart 3">
            <a:extLst>
              <a:ext uri="{FF2B5EF4-FFF2-40B4-BE49-F238E27FC236}">
                <a16:creationId xmlns:a16="http://schemas.microsoft.com/office/drawing/2014/main" id="{00000000-0008-0000-0300-000002000000}"/>
              </a:ext>
            </a:extLst>
          </p:cNvPr>
          <p:cNvGraphicFramePr>
            <a:graphicFrameLocks/>
          </p:cNvGraphicFramePr>
          <p:nvPr>
            <p:extLst>
              <p:ext uri="{D42A27DB-BD31-4B8C-83A1-F6EECF244321}">
                <p14:modId xmlns:p14="http://schemas.microsoft.com/office/powerpoint/2010/main" val="2644073454"/>
              </p:ext>
            </p:extLst>
          </p:nvPr>
        </p:nvGraphicFramePr>
        <p:xfrm>
          <a:off x="449533" y="2045196"/>
          <a:ext cx="8060153" cy="393547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A46F1651-B365-FC69-E017-4FEE9B191D8A}"/>
              </a:ext>
            </a:extLst>
          </p:cNvPr>
          <p:cNvSpPr txBox="1"/>
          <p:nvPr/>
        </p:nvSpPr>
        <p:spPr>
          <a:xfrm>
            <a:off x="274320" y="5943600"/>
            <a:ext cx="6373615" cy="507831"/>
          </a:xfrm>
          <a:prstGeom prst="rect">
            <a:avLst/>
          </a:prstGeom>
          <a:noFill/>
        </p:spPr>
        <p:txBody>
          <a:bodyPr wrap="square" rtlCol="0">
            <a:spAutoFit/>
          </a:bodyPr>
          <a:lstStyle/>
          <a:p>
            <a:r>
              <a:rPr lang="en-US" sz="900" dirty="0"/>
              <a:t>Limited to NC Residents, 2014-2023</a:t>
            </a:r>
          </a:p>
          <a:p>
            <a:r>
              <a:rPr lang="en-US" sz="900" b="1" dirty="0"/>
              <a:t>Source: NC State Center for Health Statistics, Vital Statistics – Deaths (2014-2023)</a:t>
            </a:r>
          </a:p>
          <a:p>
            <a:r>
              <a:rPr lang="en-US" sz="900" dirty="0"/>
              <a:t>Analysis by Injury Epidemiology and Surveillance Unit</a:t>
            </a:r>
          </a:p>
        </p:txBody>
      </p:sp>
    </p:spTree>
    <p:extLst>
      <p:ext uri="{BB962C8B-B14F-4D97-AF65-F5344CB8AC3E}">
        <p14:creationId xmlns:p14="http://schemas.microsoft.com/office/powerpoint/2010/main" val="2443555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248C8-537B-437F-8B01-54F4DD89E273}"/>
              </a:ext>
            </a:extLst>
          </p:cNvPr>
          <p:cNvSpPr>
            <a:spLocks noGrp="1"/>
          </p:cNvSpPr>
          <p:nvPr>
            <p:ph type="title"/>
          </p:nvPr>
        </p:nvSpPr>
        <p:spPr>
          <a:xfrm>
            <a:off x="274320" y="1097280"/>
            <a:ext cx="8563554" cy="548640"/>
          </a:xfrm>
        </p:spPr>
        <p:txBody>
          <a:bodyPr/>
          <a:lstStyle/>
          <a:p>
            <a:r>
              <a:rPr lang="en-US" sz="3200" dirty="0">
                <a:latin typeface="+mn-lt"/>
              </a:rPr>
              <a:t>TBI-Related Deaths among North Carolina Residents, </a:t>
            </a:r>
            <a:r>
              <a:rPr lang="en-US" sz="3200" b="1" i="0" u="none" strike="noStrike" dirty="0">
                <a:solidFill>
                  <a:srgbClr val="17375E"/>
                </a:solidFill>
                <a:effectLst/>
                <a:latin typeface="Arial" panose="020B0604020202020204" pitchFamily="34" charset="0"/>
              </a:rPr>
              <a:t>2021-2023</a:t>
            </a:r>
            <a:endParaRPr lang="en-US" sz="3200" dirty="0">
              <a:latin typeface="+mn-lt"/>
            </a:endParaRPr>
          </a:p>
        </p:txBody>
      </p:sp>
      <p:pic>
        <p:nvPicPr>
          <p:cNvPr id="4" name="Picture 3" descr="Diagram&#10;&#10;AI-generated content may be incorrect.">
            <a:extLst>
              <a:ext uri="{FF2B5EF4-FFF2-40B4-BE49-F238E27FC236}">
                <a16:creationId xmlns:a16="http://schemas.microsoft.com/office/drawing/2014/main" id="{ADB469F5-BCC7-8167-701D-5A0BE38C3629}"/>
              </a:ext>
            </a:extLst>
          </p:cNvPr>
          <p:cNvPicPr>
            <a:picLocks noChangeAspect="1"/>
          </p:cNvPicPr>
          <p:nvPr/>
        </p:nvPicPr>
        <p:blipFill>
          <a:blip r:embed="rId3">
            <a:extLst>
              <a:ext uri="{28A0092B-C50C-407E-A947-70E740481C1C}">
                <a14:useLocalDpi xmlns:a14="http://schemas.microsoft.com/office/drawing/2010/main" val="0"/>
              </a:ext>
            </a:extLst>
          </a:blip>
          <a:srcRect l="3753" t="19426" r="3052" b="3183"/>
          <a:stretch/>
        </p:blipFill>
        <p:spPr>
          <a:xfrm>
            <a:off x="1152833" y="2018271"/>
            <a:ext cx="6838334" cy="4258960"/>
          </a:xfrm>
          <a:prstGeom prst="rect">
            <a:avLst/>
          </a:prstGeom>
        </p:spPr>
      </p:pic>
      <p:sp>
        <p:nvSpPr>
          <p:cNvPr id="3" name="TextBox 2">
            <a:extLst>
              <a:ext uri="{FF2B5EF4-FFF2-40B4-BE49-F238E27FC236}">
                <a16:creationId xmlns:a16="http://schemas.microsoft.com/office/drawing/2014/main" id="{BB0708FF-478B-39AA-C1DF-4F30FEF88A8E}"/>
              </a:ext>
            </a:extLst>
          </p:cNvPr>
          <p:cNvSpPr txBox="1"/>
          <p:nvPr/>
        </p:nvSpPr>
        <p:spPr>
          <a:xfrm>
            <a:off x="274320" y="6126480"/>
            <a:ext cx="6464231" cy="507831"/>
          </a:xfrm>
          <a:prstGeom prst="rect">
            <a:avLst/>
          </a:prstGeom>
          <a:noFill/>
        </p:spPr>
        <p:txBody>
          <a:bodyPr wrap="square" rtlCol="0">
            <a:spAutoFit/>
          </a:bodyPr>
          <a:lstStyle/>
          <a:p>
            <a:r>
              <a:rPr lang="en-US" sz="900" dirty="0"/>
              <a:t>Limited to NC Residents, 2021-2023</a:t>
            </a:r>
          </a:p>
          <a:p>
            <a:r>
              <a:rPr lang="en-US" sz="900" b="1" dirty="0"/>
              <a:t>Source: NC State Center for Health Statistics, Vital Statistics – Deaths (2021-2023)</a:t>
            </a:r>
          </a:p>
          <a:p>
            <a:r>
              <a:rPr lang="en-US" sz="900" dirty="0"/>
              <a:t>Analysis by Injury Epidemiology and Surveillance Unit</a:t>
            </a:r>
          </a:p>
        </p:txBody>
      </p:sp>
    </p:spTree>
    <p:extLst>
      <p:ext uri="{BB962C8B-B14F-4D97-AF65-F5344CB8AC3E}">
        <p14:creationId xmlns:p14="http://schemas.microsoft.com/office/powerpoint/2010/main" val="3869447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F9D4018-51A6-43BF-B0A3-4A120543F708}"/>
              </a:ext>
            </a:extLst>
          </p:cNvPr>
          <p:cNvSpPr txBox="1">
            <a:spLocks/>
          </p:cNvSpPr>
          <p:nvPr/>
        </p:nvSpPr>
        <p:spPr>
          <a:xfrm>
            <a:off x="1188720" y="274320"/>
            <a:ext cx="8571534" cy="548640"/>
          </a:xfrm>
          <a:prstGeom prst="rect">
            <a:avLst/>
          </a:prstGeom>
        </p:spPr>
        <p:txBody>
          <a:bodyPr anchor="t">
            <a:noAutofit/>
          </a:bodyPr>
          <a:lstStyle>
            <a:lvl1pPr algn="l" defTabSz="685800" rtl="0" eaLnBrk="1" latinLnBrk="0" hangingPunct="1">
              <a:lnSpc>
                <a:spcPct val="90000"/>
              </a:lnSpc>
              <a:spcBef>
                <a:spcPct val="0"/>
              </a:spcBef>
              <a:buNone/>
              <a:defRPr sz="3200" b="1" i="0" kern="1200" baseline="0">
                <a:solidFill>
                  <a:schemeClr val="tx2">
                    <a:lumMod val="75000"/>
                  </a:schemeClr>
                </a:solidFill>
                <a:latin typeface="Gotham Bold" charset="0"/>
                <a:ea typeface="Gotham Bold" charset="0"/>
                <a:cs typeface="Gotham Bold" charset="0"/>
              </a:defRPr>
            </a:lvl1pPr>
          </a:lstStyle>
          <a:p>
            <a:r>
              <a:rPr lang="en-US" sz="3000" dirty="0">
                <a:solidFill>
                  <a:srgbClr val="5C93D5"/>
                </a:solidFill>
                <a:latin typeface="+mn-lt"/>
              </a:rPr>
              <a:t>Rates of TBI-related deaths were highest among </a:t>
            </a:r>
            <a:r>
              <a:rPr lang="en-US" sz="3200" b="1" i="0" u="none" strike="noStrike" dirty="0">
                <a:solidFill>
                  <a:srgbClr val="17375E"/>
                </a:solidFill>
                <a:effectLst/>
                <a:latin typeface="Arial" panose="020B0604020202020204" pitchFamily="34" charset="0"/>
              </a:rPr>
              <a:t>men and non-Hispanic American Indian / Alaska Natives</a:t>
            </a:r>
            <a:r>
              <a:rPr lang="en-US" sz="1600" dirty="0"/>
              <a:t> </a:t>
            </a:r>
            <a:endParaRPr lang="en-US" sz="3000" dirty="0">
              <a:solidFill>
                <a:srgbClr val="5C93D5"/>
              </a:solidFill>
              <a:latin typeface="+mn-lt"/>
            </a:endParaRPr>
          </a:p>
        </p:txBody>
      </p:sp>
      <p:sp>
        <p:nvSpPr>
          <p:cNvPr id="9" name="TextBox 8">
            <a:extLst>
              <a:ext uri="{FF2B5EF4-FFF2-40B4-BE49-F238E27FC236}">
                <a16:creationId xmlns:a16="http://schemas.microsoft.com/office/drawing/2014/main" id="{A2DE6545-C6AC-4E24-BD41-4B8A25943453}"/>
              </a:ext>
            </a:extLst>
          </p:cNvPr>
          <p:cNvSpPr txBox="1"/>
          <p:nvPr/>
        </p:nvSpPr>
        <p:spPr>
          <a:xfrm>
            <a:off x="1188720" y="1690112"/>
            <a:ext cx="5029200" cy="369332"/>
          </a:xfrm>
          <a:prstGeom prst="rect">
            <a:avLst/>
          </a:prstGeom>
          <a:noFill/>
        </p:spPr>
        <p:txBody>
          <a:bodyPr wrap="square" rtlCol="0">
            <a:spAutoFit/>
          </a:bodyPr>
          <a:lstStyle/>
          <a:p>
            <a:r>
              <a:rPr lang="en-US" b="1" dirty="0">
                <a:solidFill>
                  <a:srgbClr val="17375E"/>
                </a:solidFill>
              </a:rPr>
              <a:t>Rate by Demographic, 2023 </a:t>
            </a:r>
          </a:p>
        </p:txBody>
      </p:sp>
      <p:sp>
        <p:nvSpPr>
          <p:cNvPr id="13" name="TextBox 12">
            <a:extLst>
              <a:ext uri="{FF2B5EF4-FFF2-40B4-BE49-F238E27FC236}">
                <a16:creationId xmlns:a16="http://schemas.microsoft.com/office/drawing/2014/main" id="{A26649A4-148F-CDDB-BD02-4649975475D9}"/>
              </a:ext>
            </a:extLst>
          </p:cNvPr>
          <p:cNvSpPr txBox="1"/>
          <p:nvPr/>
        </p:nvSpPr>
        <p:spPr>
          <a:xfrm>
            <a:off x="1188720" y="6126480"/>
            <a:ext cx="5900066" cy="507831"/>
          </a:xfrm>
          <a:prstGeom prst="rect">
            <a:avLst/>
          </a:prstGeom>
          <a:noFill/>
        </p:spPr>
        <p:txBody>
          <a:bodyPr wrap="square" rtlCol="0">
            <a:spAutoFit/>
          </a:bodyPr>
          <a:lstStyle/>
          <a:p>
            <a:r>
              <a:rPr lang="en-US" sz="900" dirty="0"/>
              <a:t>Limited to NC Residents, 2023, N=2,581</a:t>
            </a:r>
          </a:p>
          <a:p>
            <a:r>
              <a:rPr lang="en-US" sz="900" b="1" dirty="0"/>
              <a:t>Source: NC State Center for Health Statistics, Vital Statistics – Deaths (2023)</a:t>
            </a:r>
          </a:p>
          <a:p>
            <a:r>
              <a:rPr lang="en-US" sz="900" dirty="0"/>
              <a:t>Analysis by Injury Epidemiology and Surveillance Unit</a:t>
            </a:r>
          </a:p>
        </p:txBody>
      </p:sp>
      <p:graphicFrame>
        <p:nvGraphicFramePr>
          <p:cNvPr id="4" name="Chart 3">
            <a:extLst>
              <a:ext uri="{FF2B5EF4-FFF2-40B4-BE49-F238E27FC236}">
                <a16:creationId xmlns:a16="http://schemas.microsoft.com/office/drawing/2014/main" id="{00000000-0008-0000-0500-000006000000}"/>
              </a:ext>
            </a:extLst>
          </p:cNvPr>
          <p:cNvGraphicFramePr>
            <a:graphicFrameLocks/>
          </p:cNvGraphicFramePr>
          <p:nvPr>
            <p:extLst>
              <p:ext uri="{D42A27DB-BD31-4B8C-83A1-F6EECF244321}">
                <p14:modId xmlns:p14="http://schemas.microsoft.com/office/powerpoint/2010/main" val="2007429914"/>
              </p:ext>
            </p:extLst>
          </p:nvPr>
        </p:nvGraphicFramePr>
        <p:xfrm>
          <a:off x="1188720" y="1952352"/>
          <a:ext cx="7867650" cy="43991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141662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71E5E-32DE-4E86-A6D1-11ECF573381C}"/>
              </a:ext>
            </a:extLst>
          </p:cNvPr>
          <p:cNvSpPr>
            <a:spLocks noGrp="1"/>
          </p:cNvSpPr>
          <p:nvPr>
            <p:ph type="title"/>
          </p:nvPr>
        </p:nvSpPr>
        <p:spPr>
          <a:xfrm>
            <a:off x="274320" y="274320"/>
            <a:ext cx="7673008" cy="548640"/>
          </a:xfrm>
        </p:spPr>
        <p:txBody>
          <a:bodyPr/>
          <a:lstStyle/>
          <a:p>
            <a:r>
              <a:rPr lang="en-US" sz="2800" b="1" i="0" u="none" strike="noStrike" dirty="0">
                <a:solidFill>
                  <a:srgbClr val="17375E"/>
                </a:solidFill>
                <a:effectLst/>
                <a:latin typeface="Arial" panose="020B0604020202020204" pitchFamily="34" charset="0"/>
              </a:rPr>
              <a:t>Self-Inflicted Firearm </a:t>
            </a:r>
            <a:r>
              <a:rPr lang="en-US" sz="2800" dirty="0">
                <a:latin typeface="+mn-lt"/>
              </a:rPr>
              <a:t>was the leading mechanism-intent category for all TBI deaths </a:t>
            </a:r>
            <a:endParaRPr lang="en-US" dirty="0">
              <a:latin typeface="+mn-lt"/>
            </a:endParaRPr>
          </a:p>
        </p:txBody>
      </p:sp>
      <p:graphicFrame>
        <p:nvGraphicFramePr>
          <p:cNvPr id="4" name="Chart 3">
            <a:extLst>
              <a:ext uri="{FF2B5EF4-FFF2-40B4-BE49-F238E27FC236}">
                <a16:creationId xmlns:a16="http://schemas.microsoft.com/office/drawing/2014/main" id="{98B7A60F-9864-4026-8925-7BD14835AF35}"/>
              </a:ext>
            </a:extLst>
          </p:cNvPr>
          <p:cNvGraphicFramePr>
            <a:graphicFrameLocks/>
          </p:cNvGraphicFramePr>
          <p:nvPr>
            <p:extLst>
              <p:ext uri="{D42A27DB-BD31-4B8C-83A1-F6EECF244321}">
                <p14:modId xmlns:p14="http://schemas.microsoft.com/office/powerpoint/2010/main" val="1101630006"/>
              </p:ext>
            </p:extLst>
          </p:nvPr>
        </p:nvGraphicFramePr>
        <p:xfrm>
          <a:off x="0" y="1772529"/>
          <a:ext cx="7920335" cy="4285201"/>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a:extLst>
              <a:ext uri="{FF2B5EF4-FFF2-40B4-BE49-F238E27FC236}">
                <a16:creationId xmlns:a16="http://schemas.microsoft.com/office/drawing/2014/main" id="{26E168DD-6023-4792-9009-29DF94D435FC}"/>
              </a:ext>
            </a:extLst>
          </p:cNvPr>
          <p:cNvSpPr/>
          <p:nvPr/>
        </p:nvSpPr>
        <p:spPr>
          <a:xfrm>
            <a:off x="5784698" y="4455071"/>
            <a:ext cx="2162630" cy="1538514"/>
          </a:xfrm>
          <a:prstGeom prst="rect">
            <a:avLst/>
          </a:prstGeom>
          <a:noFill/>
          <a:ln w="19050">
            <a:solidFill>
              <a:srgbClr val="1737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b="1" i="0" u="none" strike="noStrike" dirty="0">
                <a:solidFill>
                  <a:srgbClr val="17375E"/>
                </a:solidFill>
                <a:effectLst/>
                <a:latin typeface="Arial" panose="020B0604020202020204" pitchFamily="34" charset="0"/>
              </a:rPr>
              <a:t>52.8% </a:t>
            </a:r>
            <a:r>
              <a:rPr lang="en-US" sz="1600" dirty="0">
                <a:solidFill>
                  <a:srgbClr val="17375E"/>
                </a:solidFill>
              </a:rPr>
              <a:t>Unintentional</a:t>
            </a:r>
          </a:p>
          <a:p>
            <a:pPr algn="ctr"/>
            <a:endParaRPr lang="en-US" sz="1600" dirty="0">
              <a:solidFill>
                <a:srgbClr val="17375E"/>
              </a:solidFill>
            </a:endParaRPr>
          </a:p>
          <a:p>
            <a:pPr algn="ctr"/>
            <a:r>
              <a:rPr lang="en-US" sz="1600" dirty="0">
                <a:solidFill>
                  <a:srgbClr val="17375E"/>
                </a:solidFill>
              </a:rPr>
              <a:t>   </a:t>
            </a:r>
            <a:r>
              <a:rPr lang="en-US" sz="1600" b="1" i="0" u="none" strike="noStrike" dirty="0">
                <a:solidFill>
                  <a:srgbClr val="17375E"/>
                </a:solidFill>
                <a:effectLst/>
                <a:latin typeface="Arial" panose="020B0604020202020204" pitchFamily="34" charset="0"/>
              </a:rPr>
              <a:t>35.1%</a:t>
            </a:r>
            <a:r>
              <a:rPr lang="en-US" sz="1600" dirty="0">
                <a:solidFill>
                  <a:srgbClr val="17375E"/>
                </a:solidFill>
              </a:rPr>
              <a:t> Self-Inflicted</a:t>
            </a:r>
          </a:p>
          <a:p>
            <a:pPr algn="r"/>
            <a:r>
              <a:rPr lang="en-US" sz="1600" dirty="0">
                <a:solidFill>
                  <a:srgbClr val="17375E"/>
                </a:solidFill>
              </a:rPr>
              <a:t>  </a:t>
            </a:r>
          </a:p>
          <a:p>
            <a:pPr algn="ctr"/>
            <a:r>
              <a:rPr lang="en-US" sz="1600" b="1" i="0" u="none" strike="noStrike" dirty="0">
                <a:solidFill>
                  <a:srgbClr val="17375E"/>
                </a:solidFill>
                <a:effectLst/>
                <a:latin typeface="Arial" panose="020B0604020202020204" pitchFamily="34" charset="0"/>
              </a:rPr>
              <a:t>11%</a:t>
            </a:r>
            <a:r>
              <a:rPr lang="en-US" sz="1600" dirty="0">
                <a:solidFill>
                  <a:srgbClr val="17375E"/>
                </a:solidFill>
              </a:rPr>
              <a:t> Assault </a:t>
            </a:r>
          </a:p>
        </p:txBody>
      </p:sp>
      <p:graphicFrame>
        <p:nvGraphicFramePr>
          <p:cNvPr id="6" name="Table 5">
            <a:extLst>
              <a:ext uri="{FF2B5EF4-FFF2-40B4-BE49-F238E27FC236}">
                <a16:creationId xmlns:a16="http://schemas.microsoft.com/office/drawing/2014/main" id="{9C20E8D1-B051-1F27-28B7-992770C7FFB5}"/>
              </a:ext>
            </a:extLst>
          </p:cNvPr>
          <p:cNvGraphicFramePr>
            <a:graphicFrameLocks noGrp="1"/>
          </p:cNvGraphicFramePr>
          <p:nvPr>
            <p:extLst>
              <p:ext uri="{D42A27DB-BD31-4B8C-83A1-F6EECF244321}">
                <p14:modId xmlns:p14="http://schemas.microsoft.com/office/powerpoint/2010/main" val="3984702340"/>
              </p:ext>
            </p:extLst>
          </p:nvPr>
        </p:nvGraphicFramePr>
        <p:xfrm>
          <a:off x="344659" y="6324600"/>
          <a:ext cx="5725551" cy="259080"/>
        </p:xfrm>
        <a:graphic>
          <a:graphicData uri="http://schemas.openxmlformats.org/drawingml/2006/table">
            <a:tbl>
              <a:tblPr/>
              <a:tblGrid>
                <a:gridCol w="5725551">
                  <a:extLst>
                    <a:ext uri="{9D8B030D-6E8A-4147-A177-3AD203B41FA5}">
                      <a16:colId xmlns:a16="http://schemas.microsoft.com/office/drawing/2014/main" val="3882345675"/>
                    </a:ext>
                  </a:extLst>
                </a:gridCol>
              </a:tblGrid>
              <a:tr h="112541">
                <a:tc>
                  <a:txBody>
                    <a:bodyPr/>
                    <a:lstStyle/>
                    <a:p>
                      <a:pPr algn="l" fontAlgn="b"/>
                      <a:r>
                        <a:rPr lang="en-US" sz="800" b="0" i="0" u="none" strike="noStrike" dirty="0">
                          <a:solidFill>
                            <a:srgbClr val="000000"/>
                          </a:solidFill>
                          <a:effectLst/>
                          <a:latin typeface="Calibri" panose="020F0502020204030204" pitchFamily="34" charset="0"/>
                        </a:rPr>
                        <a:t>* Included in other specified are Other Transport - Unintentional (0%), Struck By/Against - Assault (0%),</a:t>
                      </a:r>
                    </a:p>
                  </a:txBody>
                  <a:tcPr marL="7620" marR="7620" marT="7620" marB="0" anchor="b">
                    <a:lnL>
                      <a:noFill/>
                    </a:lnL>
                    <a:lnR>
                      <a:noFill/>
                    </a:lnR>
                    <a:lnT>
                      <a:noFill/>
                    </a:lnT>
                    <a:lnB>
                      <a:noFill/>
                    </a:lnB>
                    <a:noFill/>
                  </a:tcPr>
                </a:tc>
                <a:extLst>
                  <a:ext uri="{0D108BD9-81ED-4DB2-BD59-A6C34878D82A}">
                    <a16:rowId xmlns:a16="http://schemas.microsoft.com/office/drawing/2014/main" val="2279191673"/>
                  </a:ext>
                </a:extLst>
              </a:tr>
              <a:tr h="112541">
                <a:tc>
                  <a:txBody>
                    <a:bodyPr/>
                    <a:lstStyle/>
                    <a:p>
                      <a:pPr algn="l" fontAlgn="b"/>
                      <a:r>
                        <a:rPr lang="en-US" sz="800" b="0" i="0" u="none" strike="noStrike" dirty="0">
                          <a:solidFill>
                            <a:srgbClr val="000000"/>
                          </a:solidFill>
                          <a:effectLst/>
                          <a:latin typeface="Calibri" panose="020F0502020204030204" pitchFamily="34" charset="0"/>
                        </a:rPr>
                        <a:t> and Unspecified - Unintentional (2%), as well as other mechanism/intents.</a:t>
                      </a:r>
                    </a:p>
                  </a:txBody>
                  <a:tcPr marL="7620" marR="7620" marT="7620" marB="0" anchor="b">
                    <a:lnL>
                      <a:noFill/>
                    </a:lnL>
                    <a:lnR>
                      <a:noFill/>
                    </a:lnR>
                    <a:lnT>
                      <a:noFill/>
                    </a:lnT>
                    <a:lnB>
                      <a:noFill/>
                    </a:lnB>
                    <a:noFill/>
                  </a:tcPr>
                </a:tc>
                <a:extLst>
                  <a:ext uri="{0D108BD9-81ED-4DB2-BD59-A6C34878D82A}">
                    <a16:rowId xmlns:a16="http://schemas.microsoft.com/office/drawing/2014/main" val="2577035728"/>
                  </a:ext>
                </a:extLst>
              </a:tr>
            </a:tbl>
          </a:graphicData>
        </a:graphic>
      </p:graphicFrame>
    </p:spTree>
    <p:extLst>
      <p:ext uri="{BB962C8B-B14F-4D97-AF65-F5344CB8AC3E}">
        <p14:creationId xmlns:p14="http://schemas.microsoft.com/office/powerpoint/2010/main" val="31518798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490E1-9E19-4FF5-A404-7D170EF563AD}"/>
              </a:ext>
            </a:extLst>
          </p:cNvPr>
          <p:cNvSpPr>
            <a:spLocks noGrp="1"/>
          </p:cNvSpPr>
          <p:nvPr>
            <p:ph type="title"/>
          </p:nvPr>
        </p:nvSpPr>
        <p:spPr>
          <a:xfrm>
            <a:off x="274319" y="274320"/>
            <a:ext cx="7835705" cy="548640"/>
          </a:xfrm>
        </p:spPr>
        <p:txBody>
          <a:bodyPr/>
          <a:lstStyle/>
          <a:p>
            <a:r>
              <a:rPr lang="en-US" sz="2800" dirty="0">
                <a:latin typeface="+mn-lt"/>
              </a:rPr>
              <a:t>Fall-Related TBI Deaths were most common among </a:t>
            </a:r>
            <a:r>
              <a:rPr lang="en-US" sz="2800" b="1" i="0" u="none" strike="noStrike" dirty="0">
                <a:solidFill>
                  <a:srgbClr val="17375E"/>
                </a:solidFill>
                <a:effectLst/>
                <a:latin typeface="Arial" panose="020B0604020202020204" pitchFamily="34" charset="0"/>
              </a:rPr>
              <a:t>men and non-Hispanic Whites</a:t>
            </a:r>
            <a:r>
              <a:rPr lang="en-US" sz="2000" dirty="0"/>
              <a:t> </a:t>
            </a:r>
            <a:endParaRPr lang="en-US" sz="2800" dirty="0">
              <a:latin typeface="+mn-lt"/>
            </a:endParaRPr>
          </a:p>
        </p:txBody>
      </p:sp>
      <p:sp>
        <p:nvSpPr>
          <p:cNvPr id="10" name="TextBox 9">
            <a:extLst>
              <a:ext uri="{FF2B5EF4-FFF2-40B4-BE49-F238E27FC236}">
                <a16:creationId xmlns:a16="http://schemas.microsoft.com/office/drawing/2014/main" id="{9DB64D9D-042D-4556-9FA5-35CF1AB93FD0}"/>
              </a:ext>
            </a:extLst>
          </p:cNvPr>
          <p:cNvSpPr txBox="1"/>
          <p:nvPr/>
        </p:nvSpPr>
        <p:spPr>
          <a:xfrm>
            <a:off x="274320" y="1145251"/>
            <a:ext cx="5029200" cy="369332"/>
          </a:xfrm>
          <a:prstGeom prst="rect">
            <a:avLst/>
          </a:prstGeom>
          <a:noFill/>
        </p:spPr>
        <p:txBody>
          <a:bodyPr wrap="square" rtlCol="0">
            <a:spAutoFit/>
          </a:bodyPr>
          <a:lstStyle/>
          <a:p>
            <a:r>
              <a:rPr lang="en-US" b="1" dirty="0">
                <a:solidFill>
                  <a:srgbClr val="17375E"/>
                </a:solidFill>
              </a:rPr>
              <a:t>Count of Deaths Demographic, 2023</a:t>
            </a:r>
          </a:p>
        </p:txBody>
      </p:sp>
      <p:graphicFrame>
        <p:nvGraphicFramePr>
          <p:cNvPr id="4" name="Chart 3">
            <a:extLst>
              <a:ext uri="{FF2B5EF4-FFF2-40B4-BE49-F238E27FC236}">
                <a16:creationId xmlns:a16="http://schemas.microsoft.com/office/drawing/2014/main" id="{C8516958-3776-4DF6-BDBE-0365DBAF1E5C}"/>
              </a:ext>
            </a:extLst>
          </p:cNvPr>
          <p:cNvGraphicFramePr>
            <a:graphicFrameLocks/>
          </p:cNvGraphicFramePr>
          <p:nvPr>
            <p:extLst>
              <p:ext uri="{D42A27DB-BD31-4B8C-83A1-F6EECF244321}">
                <p14:modId xmlns:p14="http://schemas.microsoft.com/office/powerpoint/2010/main" val="167580834"/>
              </p:ext>
            </p:extLst>
          </p:nvPr>
        </p:nvGraphicFramePr>
        <p:xfrm>
          <a:off x="274319" y="1639166"/>
          <a:ext cx="7584578" cy="4341504"/>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E4B2759A-2317-4C7C-017F-BAC60C329DEE}"/>
              </a:ext>
            </a:extLst>
          </p:cNvPr>
          <p:cNvSpPr txBox="1"/>
          <p:nvPr/>
        </p:nvSpPr>
        <p:spPr>
          <a:xfrm>
            <a:off x="274319" y="6146750"/>
            <a:ext cx="5945249" cy="507831"/>
          </a:xfrm>
          <a:prstGeom prst="rect">
            <a:avLst/>
          </a:prstGeom>
          <a:noFill/>
        </p:spPr>
        <p:txBody>
          <a:bodyPr wrap="square" rtlCol="0">
            <a:spAutoFit/>
          </a:bodyPr>
          <a:lstStyle/>
          <a:p>
            <a:r>
              <a:rPr lang="en-US" sz="900" dirty="0"/>
              <a:t>Limited to NC Residents, 2023, N=2,581</a:t>
            </a:r>
          </a:p>
          <a:p>
            <a:r>
              <a:rPr lang="en-US" sz="900" b="1" dirty="0"/>
              <a:t>Source: NC State Center for Health Statistics, Vital Statistics – Deaths (2023)</a:t>
            </a:r>
          </a:p>
          <a:p>
            <a:r>
              <a:rPr lang="en-US" sz="900" dirty="0"/>
              <a:t>Analysis by Injury Epidemiology and Surveillance Unit</a:t>
            </a:r>
          </a:p>
        </p:txBody>
      </p:sp>
    </p:spTree>
    <p:extLst>
      <p:ext uri="{BB962C8B-B14F-4D97-AF65-F5344CB8AC3E}">
        <p14:creationId xmlns:p14="http://schemas.microsoft.com/office/powerpoint/2010/main" val="19918103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2DB5A-0E36-4BB9-8CFE-CA41EDDDE162}"/>
              </a:ext>
            </a:extLst>
          </p:cNvPr>
          <p:cNvSpPr>
            <a:spLocks noGrp="1"/>
          </p:cNvSpPr>
          <p:nvPr>
            <p:ph type="title"/>
          </p:nvPr>
        </p:nvSpPr>
        <p:spPr>
          <a:xfrm>
            <a:off x="274320" y="274320"/>
            <a:ext cx="7537836" cy="548640"/>
          </a:xfrm>
        </p:spPr>
        <p:txBody>
          <a:bodyPr/>
          <a:lstStyle/>
          <a:p>
            <a:r>
              <a:rPr lang="en-US" sz="3000" dirty="0">
                <a:latin typeface="+mn-lt"/>
              </a:rPr>
              <a:t>Fall-related TBI death rates were highest among </a:t>
            </a:r>
            <a:r>
              <a:rPr lang="en-US" sz="2800" b="1" i="0" u="none" strike="noStrike" dirty="0">
                <a:solidFill>
                  <a:srgbClr val="17375E"/>
                </a:solidFill>
                <a:effectLst/>
                <a:latin typeface="Arial" panose="020B0604020202020204" pitchFamily="34" charset="0"/>
              </a:rPr>
              <a:t>men and non-Hispanic Whites</a:t>
            </a:r>
            <a:r>
              <a:rPr lang="en-US" sz="2400" dirty="0"/>
              <a:t> </a:t>
            </a:r>
            <a:endParaRPr lang="en-US" sz="3000" dirty="0">
              <a:latin typeface="+mn-lt"/>
            </a:endParaRPr>
          </a:p>
        </p:txBody>
      </p:sp>
      <p:sp>
        <p:nvSpPr>
          <p:cNvPr id="11" name="TextBox 10">
            <a:extLst>
              <a:ext uri="{FF2B5EF4-FFF2-40B4-BE49-F238E27FC236}">
                <a16:creationId xmlns:a16="http://schemas.microsoft.com/office/drawing/2014/main" id="{84F28A98-5D6E-40E6-A416-02935EAC6546}"/>
              </a:ext>
            </a:extLst>
          </p:cNvPr>
          <p:cNvSpPr txBox="1"/>
          <p:nvPr/>
        </p:nvSpPr>
        <p:spPr>
          <a:xfrm>
            <a:off x="274320" y="1226612"/>
            <a:ext cx="5029200" cy="369332"/>
          </a:xfrm>
          <a:prstGeom prst="rect">
            <a:avLst/>
          </a:prstGeom>
          <a:noFill/>
        </p:spPr>
        <p:txBody>
          <a:bodyPr wrap="square" rtlCol="0">
            <a:spAutoFit/>
          </a:bodyPr>
          <a:lstStyle/>
          <a:p>
            <a:r>
              <a:rPr lang="en-US" b="1" dirty="0">
                <a:solidFill>
                  <a:srgbClr val="17375E"/>
                </a:solidFill>
              </a:rPr>
              <a:t>Rate by Demographic, 2023 </a:t>
            </a:r>
          </a:p>
        </p:txBody>
      </p:sp>
      <p:sp>
        <p:nvSpPr>
          <p:cNvPr id="10" name="TextBox 9">
            <a:extLst>
              <a:ext uri="{FF2B5EF4-FFF2-40B4-BE49-F238E27FC236}">
                <a16:creationId xmlns:a16="http://schemas.microsoft.com/office/drawing/2014/main" id="{302EBD66-9FE7-97A0-3B28-4C0CA279DD87}"/>
              </a:ext>
            </a:extLst>
          </p:cNvPr>
          <p:cNvSpPr txBox="1"/>
          <p:nvPr/>
        </p:nvSpPr>
        <p:spPr>
          <a:xfrm>
            <a:off x="274320" y="6132025"/>
            <a:ext cx="5813442" cy="507831"/>
          </a:xfrm>
          <a:prstGeom prst="rect">
            <a:avLst/>
          </a:prstGeom>
          <a:noFill/>
        </p:spPr>
        <p:txBody>
          <a:bodyPr wrap="square" rtlCol="0">
            <a:spAutoFit/>
          </a:bodyPr>
          <a:lstStyle/>
          <a:p>
            <a:r>
              <a:rPr lang="en-US" sz="900" dirty="0"/>
              <a:t>Limited to NC Residents, 2023, N=2,581</a:t>
            </a:r>
          </a:p>
          <a:p>
            <a:r>
              <a:rPr lang="en-US" sz="900" b="1" dirty="0"/>
              <a:t>Source: NC State Center for Health Statistics, Vital Statistics – Deaths (2023)</a:t>
            </a:r>
          </a:p>
          <a:p>
            <a:r>
              <a:rPr lang="en-US" sz="900" dirty="0"/>
              <a:t>Analysis by Injury Epidemiology and Surveillance Unit</a:t>
            </a:r>
          </a:p>
        </p:txBody>
      </p:sp>
      <p:graphicFrame>
        <p:nvGraphicFramePr>
          <p:cNvPr id="3" name="Chart 2">
            <a:extLst>
              <a:ext uri="{FF2B5EF4-FFF2-40B4-BE49-F238E27FC236}">
                <a16:creationId xmlns:a16="http://schemas.microsoft.com/office/drawing/2014/main" id="{9A0087C0-0A09-4FB9-AB67-274A97B58B3D}"/>
              </a:ext>
            </a:extLst>
          </p:cNvPr>
          <p:cNvGraphicFramePr>
            <a:graphicFrameLocks/>
          </p:cNvGraphicFramePr>
          <p:nvPr>
            <p:extLst>
              <p:ext uri="{D42A27DB-BD31-4B8C-83A1-F6EECF244321}">
                <p14:modId xmlns:p14="http://schemas.microsoft.com/office/powerpoint/2010/main" val="1854388275"/>
              </p:ext>
            </p:extLst>
          </p:nvPr>
        </p:nvGraphicFramePr>
        <p:xfrm>
          <a:off x="274319" y="1595944"/>
          <a:ext cx="7617529" cy="44259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885850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phic 10" descr="Inpatient">
            <a:extLst>
              <a:ext uri="{FF2B5EF4-FFF2-40B4-BE49-F238E27FC236}">
                <a16:creationId xmlns:a16="http://schemas.microsoft.com/office/drawing/2014/main" id="{F28FC9C2-D60A-4EFC-A120-9E48275977E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2880" y="1828800"/>
            <a:ext cx="2990088" cy="2990088"/>
          </a:xfrm>
          <a:prstGeom prst="rect">
            <a:avLst/>
          </a:prstGeom>
        </p:spPr>
      </p:pic>
      <p:sp>
        <p:nvSpPr>
          <p:cNvPr id="2" name="Title 1">
            <a:extLst>
              <a:ext uri="{FF2B5EF4-FFF2-40B4-BE49-F238E27FC236}">
                <a16:creationId xmlns:a16="http://schemas.microsoft.com/office/drawing/2014/main" id="{67E17CF8-B84C-4FC5-A990-5141C123FF70}"/>
              </a:ext>
            </a:extLst>
          </p:cNvPr>
          <p:cNvSpPr>
            <a:spLocks noGrp="1"/>
          </p:cNvSpPr>
          <p:nvPr>
            <p:ph type="title" idx="4294967295"/>
          </p:nvPr>
        </p:nvSpPr>
        <p:spPr>
          <a:xfrm>
            <a:off x="3291840" y="3017520"/>
            <a:ext cx="5815012" cy="547687"/>
          </a:xfrm>
        </p:spPr>
        <p:txBody>
          <a:bodyPr/>
          <a:lstStyle/>
          <a:p>
            <a:r>
              <a:rPr lang="en-US" sz="4800" dirty="0">
                <a:solidFill>
                  <a:srgbClr val="4B6317"/>
                </a:solidFill>
                <a:latin typeface="+mn-lt"/>
              </a:rPr>
              <a:t>Traumatic Brain Injury Hospitalizations</a:t>
            </a:r>
          </a:p>
        </p:txBody>
      </p:sp>
    </p:spTree>
    <p:extLst>
      <p:ext uri="{BB962C8B-B14F-4D97-AF65-F5344CB8AC3E}">
        <p14:creationId xmlns:p14="http://schemas.microsoft.com/office/powerpoint/2010/main" val="16098681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94407C-297B-2885-ABED-660B04A54F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E6FD21-6B45-78D9-DD80-003A176248C0}"/>
              </a:ext>
            </a:extLst>
          </p:cNvPr>
          <p:cNvSpPr>
            <a:spLocks noGrp="1"/>
          </p:cNvSpPr>
          <p:nvPr>
            <p:ph type="title"/>
          </p:nvPr>
        </p:nvSpPr>
        <p:spPr>
          <a:xfrm>
            <a:off x="274320" y="1097280"/>
            <a:ext cx="8563554" cy="548640"/>
          </a:xfrm>
        </p:spPr>
        <p:txBody>
          <a:bodyPr/>
          <a:lstStyle/>
          <a:p>
            <a:r>
              <a:rPr lang="en-US" sz="3000" dirty="0">
                <a:latin typeface="+mn-lt"/>
              </a:rPr>
              <a:t>TBI-related hospitalizations increased by 	 </a:t>
            </a:r>
            <a:r>
              <a:rPr lang="en-US" sz="3200" b="1" i="0" u="sng" strike="noStrike" dirty="0">
                <a:solidFill>
                  <a:srgbClr val="7F9E3F"/>
                </a:solidFill>
                <a:effectLst/>
                <a:latin typeface="Arial" panose="020B0604020202020204" pitchFamily="34" charset="0"/>
              </a:rPr>
              <a:t>6%</a:t>
            </a:r>
            <a:r>
              <a:rPr lang="en-US" sz="2400" dirty="0"/>
              <a:t> </a:t>
            </a:r>
            <a:r>
              <a:rPr lang="en-US" sz="3000" dirty="0">
                <a:latin typeface="+mn-lt"/>
              </a:rPr>
              <a:t>over the last five years</a:t>
            </a:r>
          </a:p>
        </p:txBody>
      </p:sp>
      <p:graphicFrame>
        <p:nvGraphicFramePr>
          <p:cNvPr id="4" name="Chart 3">
            <a:extLst>
              <a:ext uri="{FF2B5EF4-FFF2-40B4-BE49-F238E27FC236}">
                <a16:creationId xmlns:a16="http://schemas.microsoft.com/office/drawing/2014/main" id="{00000000-0008-0000-0300-000004000000}"/>
              </a:ext>
            </a:extLst>
          </p:cNvPr>
          <p:cNvGraphicFramePr>
            <a:graphicFrameLocks/>
          </p:cNvGraphicFramePr>
          <p:nvPr>
            <p:extLst>
              <p:ext uri="{D42A27DB-BD31-4B8C-83A1-F6EECF244321}">
                <p14:modId xmlns:p14="http://schemas.microsoft.com/office/powerpoint/2010/main" val="2519521222"/>
              </p:ext>
            </p:extLst>
          </p:nvPr>
        </p:nvGraphicFramePr>
        <p:xfrm>
          <a:off x="417284" y="2195316"/>
          <a:ext cx="8191257" cy="401601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96C8B583-B33E-66A7-CC79-082C126D64B9}"/>
              </a:ext>
            </a:extLst>
          </p:cNvPr>
          <p:cNvSpPr txBox="1"/>
          <p:nvPr/>
        </p:nvSpPr>
        <p:spPr>
          <a:xfrm>
            <a:off x="274319" y="6126480"/>
            <a:ext cx="6472469" cy="507831"/>
          </a:xfrm>
          <a:prstGeom prst="rect">
            <a:avLst/>
          </a:prstGeom>
          <a:noFill/>
        </p:spPr>
        <p:txBody>
          <a:bodyPr wrap="square" rtlCol="0">
            <a:spAutoFit/>
          </a:bodyPr>
          <a:lstStyle/>
          <a:p>
            <a:r>
              <a:rPr lang="en-US" sz="900" dirty="0"/>
              <a:t>Limited to NC Residents, 2019-2023</a:t>
            </a:r>
          </a:p>
          <a:p>
            <a:r>
              <a:rPr lang="en-US" sz="900" b="1" dirty="0"/>
              <a:t>Source: NC State Center for Health Statistics, Hospitalization Discharge Data (2019-2023)</a:t>
            </a:r>
          </a:p>
          <a:p>
            <a:r>
              <a:rPr lang="en-US" sz="900" dirty="0"/>
              <a:t>Analysis by Injury Epidemiology and Surveillance Unit</a:t>
            </a:r>
          </a:p>
        </p:txBody>
      </p:sp>
    </p:spTree>
    <p:extLst>
      <p:ext uri="{BB962C8B-B14F-4D97-AF65-F5344CB8AC3E}">
        <p14:creationId xmlns:p14="http://schemas.microsoft.com/office/powerpoint/2010/main" val="35169367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248C8-537B-437F-8B01-54F4DD89E273}"/>
              </a:ext>
            </a:extLst>
          </p:cNvPr>
          <p:cNvSpPr>
            <a:spLocks noGrp="1"/>
          </p:cNvSpPr>
          <p:nvPr>
            <p:ph type="title"/>
          </p:nvPr>
        </p:nvSpPr>
        <p:spPr>
          <a:xfrm>
            <a:off x="274320" y="1097280"/>
            <a:ext cx="8563554" cy="548640"/>
          </a:xfrm>
        </p:spPr>
        <p:txBody>
          <a:bodyPr/>
          <a:lstStyle/>
          <a:p>
            <a:r>
              <a:rPr lang="en-US" sz="3000" dirty="0">
                <a:latin typeface="+mn-lt"/>
              </a:rPr>
              <a:t>TBI-Related Hospitalizations among North Carolina Residents, </a:t>
            </a:r>
            <a:r>
              <a:rPr lang="en-US" sz="3000" dirty="0">
                <a:solidFill>
                  <a:srgbClr val="003B70"/>
                </a:solidFill>
                <a:latin typeface="+mn-lt"/>
              </a:rPr>
              <a:t>2021-2023</a:t>
            </a:r>
          </a:p>
        </p:txBody>
      </p:sp>
      <p:pic>
        <p:nvPicPr>
          <p:cNvPr id="5" name="Picture 4" descr="Chart, diagram&#10;&#10;AI-generated content may be incorrect.">
            <a:extLst>
              <a:ext uri="{FF2B5EF4-FFF2-40B4-BE49-F238E27FC236}">
                <a16:creationId xmlns:a16="http://schemas.microsoft.com/office/drawing/2014/main" id="{AE49CACD-D31D-96CA-B630-7BEA4C17C7A4}"/>
              </a:ext>
            </a:extLst>
          </p:cNvPr>
          <p:cNvPicPr>
            <a:picLocks noChangeAspect="1"/>
          </p:cNvPicPr>
          <p:nvPr/>
        </p:nvPicPr>
        <p:blipFill>
          <a:blip r:embed="rId3">
            <a:extLst>
              <a:ext uri="{28A0092B-C50C-407E-A947-70E740481C1C}">
                <a14:useLocalDpi xmlns:a14="http://schemas.microsoft.com/office/drawing/2010/main" val="0"/>
              </a:ext>
            </a:extLst>
          </a:blip>
          <a:srcRect l="4595" t="21779" r="5045" b="4385"/>
          <a:stretch/>
        </p:blipFill>
        <p:spPr>
          <a:xfrm>
            <a:off x="1050324" y="1944129"/>
            <a:ext cx="7043352" cy="4316523"/>
          </a:xfrm>
          <a:prstGeom prst="rect">
            <a:avLst/>
          </a:prstGeom>
        </p:spPr>
      </p:pic>
      <p:sp>
        <p:nvSpPr>
          <p:cNvPr id="6" name="TextBox 5">
            <a:extLst>
              <a:ext uri="{FF2B5EF4-FFF2-40B4-BE49-F238E27FC236}">
                <a16:creationId xmlns:a16="http://schemas.microsoft.com/office/drawing/2014/main" id="{3552AC63-E681-122C-B5D4-63C5B96DD12A}"/>
              </a:ext>
            </a:extLst>
          </p:cNvPr>
          <p:cNvSpPr txBox="1"/>
          <p:nvPr/>
        </p:nvSpPr>
        <p:spPr>
          <a:xfrm>
            <a:off x="345904" y="6154756"/>
            <a:ext cx="5563772" cy="507831"/>
          </a:xfrm>
          <a:prstGeom prst="rect">
            <a:avLst/>
          </a:prstGeom>
          <a:noFill/>
        </p:spPr>
        <p:txBody>
          <a:bodyPr wrap="square" rtlCol="0">
            <a:spAutoFit/>
          </a:bodyPr>
          <a:lstStyle/>
          <a:p>
            <a:r>
              <a:rPr lang="en-US" sz="900" dirty="0"/>
              <a:t>Limited to NC Residents, 2021-2023</a:t>
            </a:r>
          </a:p>
          <a:p>
            <a:r>
              <a:rPr lang="en-US" sz="900" b="1" dirty="0"/>
              <a:t>Source: NC State Center for Health Statistics, Hospitalization Discharge Data (2021-2023)</a:t>
            </a:r>
          </a:p>
          <a:p>
            <a:r>
              <a:rPr lang="en-US" sz="900" dirty="0"/>
              <a:t>Analysis by Injury Epidemiology and Surveillance Unit</a:t>
            </a:r>
          </a:p>
        </p:txBody>
      </p:sp>
    </p:spTree>
    <p:extLst>
      <p:ext uri="{BB962C8B-B14F-4D97-AF65-F5344CB8AC3E}">
        <p14:creationId xmlns:p14="http://schemas.microsoft.com/office/powerpoint/2010/main" val="186472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A516A24-51D2-4679-BADA-1BAEEF772852}"/>
              </a:ext>
            </a:extLst>
          </p:cNvPr>
          <p:cNvSpPr>
            <a:spLocks noGrp="1"/>
          </p:cNvSpPr>
          <p:nvPr>
            <p:ph type="body" sz="quarter" idx="10"/>
          </p:nvPr>
        </p:nvSpPr>
        <p:spPr>
          <a:xfrm>
            <a:off x="365760" y="1645920"/>
            <a:ext cx="8563554" cy="4142629"/>
          </a:xfrm>
        </p:spPr>
        <p:txBody>
          <a:bodyPr/>
          <a:lstStyle/>
          <a:p>
            <a:pPr marL="0" indent="0">
              <a:buNone/>
            </a:pPr>
            <a:r>
              <a:rPr lang="en-US" sz="2000" b="0" dirty="0">
                <a:latin typeface="+mn-lt"/>
              </a:rPr>
              <a:t>Surveillance methods have been updated to identify any mention of an injury in our morbidity data sources. Individual records with multiple injuries listed will be included in the total for each of those injuries but only counted once for overall total injury count. Previously, only the first listed injury was counted, which has resulted in an increase in the number of specific injuries identified. </a:t>
            </a:r>
          </a:p>
          <a:p>
            <a:pPr marL="0" indent="0">
              <a:buNone/>
            </a:pPr>
            <a:r>
              <a:rPr lang="en-US" sz="2000" b="0" dirty="0">
                <a:latin typeface="+mn-lt"/>
              </a:rPr>
              <a:t>For questions or for more information see technical notes document available at </a:t>
            </a:r>
            <a:r>
              <a:rPr lang="en-US" sz="2000" b="0" dirty="0">
                <a:latin typeface="+mn-lt"/>
                <a:hlinkClick r:id="rId3"/>
              </a:rPr>
              <a:t>https://injuryfreenc.dph.ncdhhs.gov/DataSurveillance/</a:t>
            </a:r>
            <a:endParaRPr lang="en-US" sz="2000" b="0" dirty="0">
              <a:latin typeface="+mn-lt"/>
            </a:endParaRPr>
          </a:p>
          <a:p>
            <a:pPr marL="0" indent="0">
              <a:buNone/>
            </a:pPr>
            <a:r>
              <a:rPr lang="en-US" sz="2000" dirty="0">
                <a:latin typeface="+mn-lt"/>
              </a:rPr>
              <a:t>Case definitions used:</a:t>
            </a:r>
          </a:p>
          <a:p>
            <a:r>
              <a:rPr lang="en-US" sz="2000" dirty="0">
                <a:latin typeface="+mn-lt"/>
              </a:rPr>
              <a:t>Deaths </a:t>
            </a:r>
            <a:r>
              <a:rPr lang="en-US" sz="2000" b="0" dirty="0">
                <a:latin typeface="+mn-lt"/>
              </a:rPr>
              <a:t>– ICD-10 codes listed as cause of death:  S01.0-S01.9, S02.2, S02.1, S02.3, S02.7-S02.9, S04.0, S06.0-S06.9, S07.0, S07.1, S07.8, S07.9, S09.7-S09.9, T01.0, T02.0, T04.0, T06.0, T90.2, T90.4, T90.5, T90.8, T90.9</a:t>
            </a:r>
          </a:p>
          <a:p>
            <a:endParaRPr lang="en-US" sz="2000" b="0" dirty="0">
              <a:latin typeface="+mn-lt"/>
            </a:endParaRPr>
          </a:p>
          <a:p>
            <a:endParaRPr lang="en-US" sz="2000" b="0" dirty="0">
              <a:latin typeface="+mn-lt"/>
            </a:endParaRPr>
          </a:p>
        </p:txBody>
      </p:sp>
      <p:sp>
        <p:nvSpPr>
          <p:cNvPr id="4" name="Text Placeholder 3">
            <a:extLst>
              <a:ext uri="{FF2B5EF4-FFF2-40B4-BE49-F238E27FC236}">
                <a16:creationId xmlns:a16="http://schemas.microsoft.com/office/drawing/2014/main" id="{4B8809B7-5835-4EB4-A030-8445FBED1BF3}"/>
              </a:ext>
            </a:extLst>
          </p:cNvPr>
          <p:cNvSpPr>
            <a:spLocks noGrp="1"/>
          </p:cNvSpPr>
          <p:nvPr>
            <p:ph type="body" sz="quarter" idx="11"/>
          </p:nvPr>
        </p:nvSpPr>
        <p:spPr>
          <a:xfrm>
            <a:off x="274320" y="6217920"/>
            <a:ext cx="8073990" cy="330200"/>
          </a:xfrm>
        </p:spPr>
        <p:txBody>
          <a:bodyPr/>
          <a:lstStyle/>
          <a:p>
            <a:r>
              <a:rPr lang="en-US" dirty="0"/>
              <a:t>*See technical notes document for a full list of ICD-10 codes used for TBI deaths</a:t>
            </a:r>
          </a:p>
        </p:txBody>
      </p:sp>
      <p:sp>
        <p:nvSpPr>
          <p:cNvPr id="2" name="Title 1">
            <a:extLst>
              <a:ext uri="{FF2B5EF4-FFF2-40B4-BE49-F238E27FC236}">
                <a16:creationId xmlns:a16="http://schemas.microsoft.com/office/drawing/2014/main" id="{67E17CF8-B84C-4FC5-A990-5141C123FF70}"/>
              </a:ext>
            </a:extLst>
          </p:cNvPr>
          <p:cNvSpPr>
            <a:spLocks noGrp="1"/>
          </p:cNvSpPr>
          <p:nvPr>
            <p:ph type="title"/>
          </p:nvPr>
        </p:nvSpPr>
        <p:spPr>
          <a:xfrm>
            <a:off x="274320" y="1097280"/>
            <a:ext cx="8563554" cy="548640"/>
          </a:xfrm>
        </p:spPr>
        <p:txBody>
          <a:bodyPr/>
          <a:lstStyle/>
          <a:p>
            <a:r>
              <a:rPr lang="en-US" sz="3200" dirty="0">
                <a:latin typeface="+mn-lt"/>
              </a:rPr>
              <a:t>Traumatic Brain Injury Technical Notes</a:t>
            </a:r>
          </a:p>
        </p:txBody>
      </p:sp>
    </p:spTree>
    <p:extLst>
      <p:ext uri="{BB962C8B-B14F-4D97-AF65-F5344CB8AC3E}">
        <p14:creationId xmlns:p14="http://schemas.microsoft.com/office/powerpoint/2010/main" val="14534414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708B3-8C71-4348-8F73-B8B843970821}"/>
              </a:ext>
            </a:extLst>
          </p:cNvPr>
          <p:cNvSpPr>
            <a:spLocks noGrp="1"/>
          </p:cNvSpPr>
          <p:nvPr>
            <p:ph type="title"/>
          </p:nvPr>
        </p:nvSpPr>
        <p:spPr>
          <a:xfrm>
            <a:off x="1188720" y="274320"/>
            <a:ext cx="7537836" cy="548640"/>
          </a:xfrm>
        </p:spPr>
        <p:txBody>
          <a:bodyPr/>
          <a:lstStyle/>
          <a:p>
            <a:r>
              <a:rPr lang="en-US" sz="2800" dirty="0">
                <a:latin typeface="+mn-lt"/>
              </a:rPr>
              <a:t>Most TBI-related </a:t>
            </a:r>
            <a:r>
              <a:rPr lang="en-US" sz="2800" dirty="0">
                <a:latin typeface="Arial "/>
              </a:rPr>
              <a:t>hospitalizations</a:t>
            </a:r>
            <a:r>
              <a:rPr lang="en-US" sz="2800" dirty="0">
                <a:latin typeface="+mn-lt"/>
              </a:rPr>
              <a:t> occurred among </a:t>
            </a:r>
            <a:r>
              <a:rPr lang="en-US" sz="2800" b="1" i="0" u="none" strike="noStrike" dirty="0">
                <a:solidFill>
                  <a:srgbClr val="17375E"/>
                </a:solidFill>
                <a:effectLst/>
                <a:latin typeface="Arial" panose="020B0604020202020204" pitchFamily="34" charset="0"/>
              </a:rPr>
              <a:t>men and non-Hispanic Whites</a:t>
            </a:r>
            <a:endParaRPr lang="en-US" sz="2800" dirty="0">
              <a:latin typeface="+mn-lt"/>
            </a:endParaRPr>
          </a:p>
        </p:txBody>
      </p:sp>
      <p:sp>
        <p:nvSpPr>
          <p:cNvPr id="27" name="TextBox 26">
            <a:extLst>
              <a:ext uri="{FF2B5EF4-FFF2-40B4-BE49-F238E27FC236}">
                <a16:creationId xmlns:a16="http://schemas.microsoft.com/office/drawing/2014/main" id="{11F973FD-F4CF-4820-903F-44AE1DBBE7EC}"/>
              </a:ext>
            </a:extLst>
          </p:cNvPr>
          <p:cNvSpPr txBox="1"/>
          <p:nvPr/>
        </p:nvSpPr>
        <p:spPr>
          <a:xfrm>
            <a:off x="1188720" y="5669280"/>
            <a:ext cx="1993392" cy="276999"/>
          </a:xfrm>
          <a:prstGeom prst="rect">
            <a:avLst/>
          </a:prstGeom>
          <a:noFill/>
        </p:spPr>
        <p:txBody>
          <a:bodyPr wrap="square" rtlCol="0">
            <a:spAutoFit/>
          </a:bodyPr>
          <a:lstStyle/>
          <a:p>
            <a:r>
              <a:rPr lang="en-US" sz="1200" dirty="0"/>
              <a:t>NH – non-Hispanic</a:t>
            </a:r>
          </a:p>
        </p:txBody>
      </p:sp>
      <p:sp>
        <p:nvSpPr>
          <p:cNvPr id="13" name="TextBox 12">
            <a:extLst>
              <a:ext uri="{FF2B5EF4-FFF2-40B4-BE49-F238E27FC236}">
                <a16:creationId xmlns:a16="http://schemas.microsoft.com/office/drawing/2014/main" id="{4D930188-0E19-4BEC-931D-FBE7887F9E93}"/>
              </a:ext>
            </a:extLst>
          </p:cNvPr>
          <p:cNvSpPr txBox="1"/>
          <p:nvPr/>
        </p:nvSpPr>
        <p:spPr>
          <a:xfrm>
            <a:off x="1334444" y="1257957"/>
            <a:ext cx="5029200" cy="369332"/>
          </a:xfrm>
          <a:prstGeom prst="rect">
            <a:avLst/>
          </a:prstGeom>
          <a:noFill/>
        </p:spPr>
        <p:txBody>
          <a:bodyPr wrap="square" rtlCol="0">
            <a:spAutoFit/>
          </a:bodyPr>
          <a:lstStyle/>
          <a:p>
            <a:r>
              <a:rPr lang="en-US" b="1" dirty="0">
                <a:solidFill>
                  <a:srgbClr val="17375E"/>
                </a:solidFill>
              </a:rPr>
              <a:t>Count by Demographic, 2023 </a:t>
            </a:r>
          </a:p>
        </p:txBody>
      </p:sp>
      <p:graphicFrame>
        <p:nvGraphicFramePr>
          <p:cNvPr id="4" name="Chart 3">
            <a:extLst>
              <a:ext uri="{FF2B5EF4-FFF2-40B4-BE49-F238E27FC236}">
                <a16:creationId xmlns:a16="http://schemas.microsoft.com/office/drawing/2014/main" id="{00000000-0008-0000-0600-000004000000}"/>
              </a:ext>
            </a:extLst>
          </p:cNvPr>
          <p:cNvGraphicFramePr>
            <a:graphicFrameLocks/>
          </p:cNvGraphicFramePr>
          <p:nvPr>
            <p:extLst>
              <p:ext uri="{D42A27DB-BD31-4B8C-83A1-F6EECF244321}">
                <p14:modId xmlns:p14="http://schemas.microsoft.com/office/powerpoint/2010/main" val="676973848"/>
              </p:ext>
            </p:extLst>
          </p:nvPr>
        </p:nvGraphicFramePr>
        <p:xfrm>
          <a:off x="1334444" y="1527625"/>
          <a:ext cx="7718939" cy="4300771"/>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a16="http://schemas.microsoft.com/office/drawing/2014/main" id="{0F277F6B-8D09-2B05-9268-39E5DDC18C46}"/>
              </a:ext>
            </a:extLst>
          </p:cNvPr>
          <p:cNvSpPr txBox="1"/>
          <p:nvPr/>
        </p:nvSpPr>
        <p:spPr>
          <a:xfrm>
            <a:off x="1188720" y="5943600"/>
            <a:ext cx="7537707" cy="230832"/>
          </a:xfrm>
          <a:prstGeom prst="rect">
            <a:avLst/>
          </a:prstGeom>
          <a:noFill/>
        </p:spPr>
        <p:txBody>
          <a:bodyPr wrap="square">
            <a:spAutoFit/>
          </a:bodyPr>
          <a:lstStyle/>
          <a:p>
            <a:r>
              <a:rPr lang="en-US" sz="900" dirty="0">
                <a:solidFill>
                  <a:srgbClr val="000000"/>
                </a:solidFill>
              </a:rPr>
              <a:t>S</a:t>
            </a:r>
            <a:r>
              <a:rPr lang="en-US" sz="900" b="0" i="0" u="none" strike="noStrike" dirty="0">
                <a:solidFill>
                  <a:srgbClr val="000000"/>
                </a:solidFill>
                <a:effectLst/>
              </a:rPr>
              <a:t>ex was unknown for 2(&lt;0.1%) injury hospitalizations and race/ethnicity was unknown for 194(&lt;0.1%) injury hospitalizations</a:t>
            </a:r>
            <a:r>
              <a:rPr lang="en-US" sz="900" dirty="0"/>
              <a:t> </a:t>
            </a:r>
          </a:p>
        </p:txBody>
      </p:sp>
      <p:sp>
        <p:nvSpPr>
          <p:cNvPr id="15" name="TextBox 14">
            <a:extLst>
              <a:ext uri="{FF2B5EF4-FFF2-40B4-BE49-F238E27FC236}">
                <a16:creationId xmlns:a16="http://schemas.microsoft.com/office/drawing/2014/main" id="{0C2C61E0-3396-310B-99B5-1EF38EA91B42}"/>
              </a:ext>
            </a:extLst>
          </p:cNvPr>
          <p:cNvSpPr txBox="1"/>
          <p:nvPr/>
        </p:nvSpPr>
        <p:spPr>
          <a:xfrm>
            <a:off x="1188720" y="6126480"/>
            <a:ext cx="6821015" cy="507831"/>
          </a:xfrm>
          <a:prstGeom prst="rect">
            <a:avLst/>
          </a:prstGeom>
          <a:noFill/>
        </p:spPr>
        <p:txBody>
          <a:bodyPr wrap="square" rtlCol="0">
            <a:spAutoFit/>
          </a:bodyPr>
          <a:lstStyle/>
          <a:p>
            <a:r>
              <a:rPr lang="en-US" sz="900" dirty="0"/>
              <a:t>Limited to NC Residents, 2023</a:t>
            </a:r>
          </a:p>
          <a:p>
            <a:r>
              <a:rPr lang="en-US" sz="900" b="1" dirty="0"/>
              <a:t>Source: NC State Center for Health Statistics, Hospitalization Discharge Data (2023)</a:t>
            </a:r>
          </a:p>
          <a:p>
            <a:r>
              <a:rPr lang="en-US" sz="900" dirty="0"/>
              <a:t>Analysis by Injury Epidemiology and Surveillance Unit</a:t>
            </a:r>
          </a:p>
        </p:txBody>
      </p:sp>
    </p:spTree>
    <p:extLst>
      <p:ext uri="{BB962C8B-B14F-4D97-AF65-F5344CB8AC3E}">
        <p14:creationId xmlns:p14="http://schemas.microsoft.com/office/powerpoint/2010/main" val="26379719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F9D4018-51A6-43BF-B0A3-4A120543F708}"/>
              </a:ext>
            </a:extLst>
          </p:cNvPr>
          <p:cNvSpPr txBox="1">
            <a:spLocks/>
          </p:cNvSpPr>
          <p:nvPr/>
        </p:nvSpPr>
        <p:spPr>
          <a:xfrm>
            <a:off x="1188720" y="274320"/>
            <a:ext cx="8018585" cy="689317"/>
          </a:xfrm>
          <a:prstGeom prst="rect">
            <a:avLst/>
          </a:prstGeom>
        </p:spPr>
        <p:txBody>
          <a:bodyPr anchor="t">
            <a:noAutofit/>
          </a:bodyPr>
          <a:lstStyle>
            <a:lvl1pPr algn="l" defTabSz="685800" rtl="0" eaLnBrk="1" latinLnBrk="0" hangingPunct="1">
              <a:lnSpc>
                <a:spcPct val="90000"/>
              </a:lnSpc>
              <a:spcBef>
                <a:spcPct val="0"/>
              </a:spcBef>
              <a:buNone/>
              <a:defRPr sz="3200" b="1" i="0" kern="1200" baseline="0">
                <a:solidFill>
                  <a:schemeClr val="tx2">
                    <a:lumMod val="75000"/>
                  </a:schemeClr>
                </a:solidFill>
                <a:latin typeface="Gotham Bold" charset="0"/>
                <a:ea typeface="Gotham Bold" charset="0"/>
                <a:cs typeface="Gotham Bold" charset="0"/>
              </a:defRPr>
            </a:lvl1pPr>
          </a:lstStyle>
          <a:p>
            <a:r>
              <a:rPr lang="en-US" sz="2800" dirty="0">
                <a:solidFill>
                  <a:srgbClr val="5C93D5"/>
                </a:solidFill>
                <a:latin typeface="+mn-lt"/>
              </a:rPr>
              <a:t>TBI-related hospitalization rates were highest among </a:t>
            </a:r>
            <a:r>
              <a:rPr lang="en-US" sz="2800" b="1" i="0" u="none" strike="noStrike" dirty="0">
                <a:solidFill>
                  <a:srgbClr val="17375E"/>
                </a:solidFill>
                <a:effectLst/>
                <a:latin typeface="Arial" panose="020B0604020202020204" pitchFamily="34" charset="0"/>
              </a:rPr>
              <a:t>men and non-Hispanic American Indians / Alaska Natives</a:t>
            </a:r>
            <a:r>
              <a:rPr lang="en-US" sz="2800" dirty="0"/>
              <a:t> </a:t>
            </a:r>
            <a:endParaRPr lang="en-US" sz="2800" dirty="0">
              <a:solidFill>
                <a:srgbClr val="5C93D5"/>
              </a:solidFill>
              <a:latin typeface="+mn-lt"/>
            </a:endParaRPr>
          </a:p>
        </p:txBody>
      </p:sp>
      <p:sp>
        <p:nvSpPr>
          <p:cNvPr id="9" name="TextBox 8">
            <a:extLst>
              <a:ext uri="{FF2B5EF4-FFF2-40B4-BE49-F238E27FC236}">
                <a16:creationId xmlns:a16="http://schemas.microsoft.com/office/drawing/2014/main" id="{5A015C2D-658B-49FE-8F0A-6CE6AE814222}"/>
              </a:ext>
            </a:extLst>
          </p:cNvPr>
          <p:cNvSpPr txBox="1"/>
          <p:nvPr/>
        </p:nvSpPr>
        <p:spPr>
          <a:xfrm>
            <a:off x="1267486" y="1559170"/>
            <a:ext cx="5029200" cy="369332"/>
          </a:xfrm>
          <a:prstGeom prst="rect">
            <a:avLst/>
          </a:prstGeom>
          <a:noFill/>
        </p:spPr>
        <p:txBody>
          <a:bodyPr wrap="square" rtlCol="0">
            <a:spAutoFit/>
          </a:bodyPr>
          <a:lstStyle/>
          <a:p>
            <a:r>
              <a:rPr lang="en-US" b="1" dirty="0">
                <a:solidFill>
                  <a:srgbClr val="17375E"/>
                </a:solidFill>
              </a:rPr>
              <a:t>Rate by Demographic, 2023 </a:t>
            </a:r>
          </a:p>
        </p:txBody>
      </p:sp>
      <p:sp>
        <p:nvSpPr>
          <p:cNvPr id="13" name="TextBox 12">
            <a:extLst>
              <a:ext uri="{FF2B5EF4-FFF2-40B4-BE49-F238E27FC236}">
                <a16:creationId xmlns:a16="http://schemas.microsoft.com/office/drawing/2014/main" id="{203782EC-ADAA-276A-82A1-78739F5456F5}"/>
              </a:ext>
            </a:extLst>
          </p:cNvPr>
          <p:cNvSpPr txBox="1"/>
          <p:nvPr/>
        </p:nvSpPr>
        <p:spPr>
          <a:xfrm>
            <a:off x="1188720" y="5852160"/>
            <a:ext cx="2718572" cy="276999"/>
          </a:xfrm>
          <a:prstGeom prst="rect">
            <a:avLst/>
          </a:prstGeom>
          <a:noFill/>
        </p:spPr>
        <p:txBody>
          <a:bodyPr wrap="square" rtlCol="0">
            <a:spAutoFit/>
          </a:bodyPr>
          <a:lstStyle/>
          <a:p>
            <a:r>
              <a:rPr lang="en-US" sz="1200" dirty="0"/>
              <a:t>NH – non-Hispanic</a:t>
            </a:r>
          </a:p>
        </p:txBody>
      </p:sp>
      <p:sp>
        <p:nvSpPr>
          <p:cNvPr id="14" name="TextBox 13">
            <a:extLst>
              <a:ext uri="{FF2B5EF4-FFF2-40B4-BE49-F238E27FC236}">
                <a16:creationId xmlns:a16="http://schemas.microsoft.com/office/drawing/2014/main" id="{A4135FAF-0AFA-594C-F1D9-E4C0196D2377}"/>
              </a:ext>
            </a:extLst>
          </p:cNvPr>
          <p:cNvSpPr txBox="1"/>
          <p:nvPr/>
        </p:nvSpPr>
        <p:spPr>
          <a:xfrm>
            <a:off x="1188720" y="6126480"/>
            <a:ext cx="5914853" cy="507831"/>
          </a:xfrm>
          <a:prstGeom prst="rect">
            <a:avLst/>
          </a:prstGeom>
          <a:noFill/>
        </p:spPr>
        <p:txBody>
          <a:bodyPr wrap="square" rtlCol="0">
            <a:spAutoFit/>
          </a:bodyPr>
          <a:lstStyle/>
          <a:p>
            <a:r>
              <a:rPr lang="en-US" sz="900" dirty="0"/>
              <a:t>Limited to NC Residents, 2023</a:t>
            </a:r>
          </a:p>
          <a:p>
            <a:r>
              <a:rPr lang="en-US" sz="900" b="1" dirty="0"/>
              <a:t>Source: NC State Center for Health Statistics, Hospitalization Discharge Data (2023)</a:t>
            </a:r>
          </a:p>
          <a:p>
            <a:r>
              <a:rPr lang="en-US" sz="900" dirty="0"/>
              <a:t>Analysis by Injury Epidemiology and Surveillance Unit</a:t>
            </a:r>
          </a:p>
        </p:txBody>
      </p:sp>
      <p:graphicFrame>
        <p:nvGraphicFramePr>
          <p:cNvPr id="2" name="Chart 1">
            <a:extLst>
              <a:ext uri="{FF2B5EF4-FFF2-40B4-BE49-F238E27FC236}">
                <a16:creationId xmlns:a16="http://schemas.microsoft.com/office/drawing/2014/main" id="{00000000-0008-0000-0600-000005000000}"/>
              </a:ext>
            </a:extLst>
          </p:cNvPr>
          <p:cNvGraphicFramePr>
            <a:graphicFrameLocks/>
          </p:cNvGraphicFramePr>
          <p:nvPr>
            <p:extLst>
              <p:ext uri="{D42A27DB-BD31-4B8C-83A1-F6EECF244321}">
                <p14:modId xmlns:p14="http://schemas.microsoft.com/office/powerpoint/2010/main" val="1662649536"/>
              </p:ext>
            </p:extLst>
          </p:nvPr>
        </p:nvGraphicFramePr>
        <p:xfrm>
          <a:off x="1209821" y="1832174"/>
          <a:ext cx="7794137" cy="42555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145269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48652-885D-49D5-8793-7B56BF800AF2}"/>
              </a:ext>
            </a:extLst>
          </p:cNvPr>
          <p:cNvSpPr>
            <a:spLocks noGrp="1"/>
          </p:cNvSpPr>
          <p:nvPr>
            <p:ph type="title"/>
          </p:nvPr>
        </p:nvSpPr>
        <p:spPr>
          <a:xfrm>
            <a:off x="1188719" y="274320"/>
            <a:ext cx="7863841" cy="548640"/>
          </a:xfrm>
        </p:spPr>
        <p:txBody>
          <a:bodyPr/>
          <a:lstStyle/>
          <a:p>
            <a:r>
              <a:rPr lang="en-US" sz="2800" b="1" i="0" u="none" strike="noStrike" dirty="0">
                <a:solidFill>
                  <a:srgbClr val="17375E"/>
                </a:solidFill>
                <a:effectLst/>
                <a:latin typeface="Arial" panose="020B0604020202020204" pitchFamily="34" charset="0"/>
              </a:rPr>
              <a:t>Unintentional Falls</a:t>
            </a:r>
            <a:r>
              <a:rPr lang="en-US" sz="2000" dirty="0"/>
              <a:t> </a:t>
            </a:r>
            <a:r>
              <a:rPr lang="en-US" sz="2800" dirty="0">
                <a:latin typeface="+mn-lt"/>
              </a:rPr>
              <a:t>were the leading mechanism-intent category for all TBI hospitalizations</a:t>
            </a:r>
          </a:p>
        </p:txBody>
      </p:sp>
      <p:sp>
        <p:nvSpPr>
          <p:cNvPr id="7" name="Rectangle 6">
            <a:extLst>
              <a:ext uri="{FF2B5EF4-FFF2-40B4-BE49-F238E27FC236}">
                <a16:creationId xmlns:a16="http://schemas.microsoft.com/office/drawing/2014/main" id="{1426EB8C-E9C6-4095-9679-5C6FE47FB8D7}"/>
              </a:ext>
            </a:extLst>
          </p:cNvPr>
          <p:cNvSpPr/>
          <p:nvPr/>
        </p:nvSpPr>
        <p:spPr>
          <a:xfrm>
            <a:off x="6765666" y="3954920"/>
            <a:ext cx="2162630" cy="1538514"/>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b="1" i="0" u="none" strike="noStrike" dirty="0">
                <a:solidFill>
                  <a:srgbClr val="657E32"/>
                </a:solidFill>
                <a:effectLst/>
                <a:latin typeface="Arial" panose="020B0604020202020204" pitchFamily="34" charset="0"/>
              </a:rPr>
              <a:t>89.5% </a:t>
            </a:r>
            <a:r>
              <a:rPr lang="en-US" sz="1600" dirty="0">
                <a:solidFill>
                  <a:srgbClr val="657E32"/>
                </a:solidFill>
              </a:rPr>
              <a:t>Unintentional</a:t>
            </a:r>
          </a:p>
          <a:p>
            <a:pPr algn="ctr"/>
            <a:endParaRPr lang="en-US" sz="1600" dirty="0">
              <a:solidFill>
                <a:srgbClr val="657E32"/>
              </a:solidFill>
            </a:endParaRPr>
          </a:p>
          <a:p>
            <a:pPr algn="ctr"/>
            <a:r>
              <a:rPr lang="en-US" sz="1600" dirty="0">
                <a:solidFill>
                  <a:srgbClr val="657E32"/>
                </a:solidFill>
              </a:rPr>
              <a:t>     </a:t>
            </a:r>
            <a:r>
              <a:rPr lang="en-US" sz="1600" b="1" i="0" u="none" strike="noStrike" dirty="0">
                <a:solidFill>
                  <a:srgbClr val="657E32"/>
                </a:solidFill>
                <a:effectLst/>
                <a:latin typeface="Arial" panose="020B0604020202020204" pitchFamily="34" charset="0"/>
              </a:rPr>
              <a:t>1.2% </a:t>
            </a:r>
            <a:r>
              <a:rPr lang="en-US" sz="1600" dirty="0">
                <a:solidFill>
                  <a:srgbClr val="657E32"/>
                </a:solidFill>
              </a:rPr>
              <a:t>Self-Inflicted</a:t>
            </a:r>
          </a:p>
          <a:p>
            <a:pPr algn="r"/>
            <a:r>
              <a:rPr lang="en-US" sz="1600" dirty="0">
                <a:solidFill>
                  <a:srgbClr val="657E32"/>
                </a:solidFill>
              </a:rPr>
              <a:t>  </a:t>
            </a:r>
          </a:p>
          <a:p>
            <a:pPr algn="ctr"/>
            <a:r>
              <a:rPr lang="en-US" sz="1600" dirty="0">
                <a:solidFill>
                  <a:srgbClr val="657E32"/>
                </a:solidFill>
              </a:rPr>
              <a:t>  </a:t>
            </a:r>
            <a:r>
              <a:rPr lang="en-US" sz="1600" b="1" i="0" u="none" strike="noStrike" dirty="0">
                <a:solidFill>
                  <a:srgbClr val="657E32"/>
                </a:solidFill>
                <a:effectLst/>
                <a:latin typeface="Arial" panose="020B0604020202020204" pitchFamily="34" charset="0"/>
              </a:rPr>
              <a:t>5.4% </a:t>
            </a:r>
            <a:r>
              <a:rPr lang="en-US" sz="1600" dirty="0">
                <a:solidFill>
                  <a:srgbClr val="657E32"/>
                </a:solidFill>
              </a:rPr>
              <a:t>Assault </a:t>
            </a:r>
          </a:p>
        </p:txBody>
      </p:sp>
      <p:graphicFrame>
        <p:nvGraphicFramePr>
          <p:cNvPr id="3" name="Chart 2">
            <a:extLst>
              <a:ext uri="{FF2B5EF4-FFF2-40B4-BE49-F238E27FC236}">
                <a16:creationId xmlns:a16="http://schemas.microsoft.com/office/drawing/2014/main" id="{634CC14B-17E5-48CF-A6BB-2485B74A14B4}"/>
              </a:ext>
            </a:extLst>
          </p:cNvPr>
          <p:cNvGraphicFramePr>
            <a:graphicFrameLocks/>
          </p:cNvGraphicFramePr>
          <p:nvPr>
            <p:extLst>
              <p:ext uri="{D42A27DB-BD31-4B8C-83A1-F6EECF244321}">
                <p14:modId xmlns:p14="http://schemas.microsoft.com/office/powerpoint/2010/main" val="2227488420"/>
              </p:ext>
            </p:extLst>
          </p:nvPr>
        </p:nvGraphicFramePr>
        <p:xfrm>
          <a:off x="1244991" y="1482610"/>
          <a:ext cx="7484013" cy="41501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Table 9">
            <a:extLst>
              <a:ext uri="{FF2B5EF4-FFF2-40B4-BE49-F238E27FC236}">
                <a16:creationId xmlns:a16="http://schemas.microsoft.com/office/drawing/2014/main" id="{3903EAC8-B8F2-CD98-EF33-D08C718D62E9}"/>
              </a:ext>
            </a:extLst>
          </p:cNvPr>
          <p:cNvGraphicFramePr>
            <a:graphicFrameLocks noGrp="1"/>
          </p:cNvGraphicFramePr>
          <p:nvPr>
            <p:extLst>
              <p:ext uri="{D42A27DB-BD31-4B8C-83A1-F6EECF244321}">
                <p14:modId xmlns:p14="http://schemas.microsoft.com/office/powerpoint/2010/main" val="3683467333"/>
              </p:ext>
            </p:extLst>
          </p:nvPr>
        </p:nvGraphicFramePr>
        <p:xfrm>
          <a:off x="1188720" y="5852160"/>
          <a:ext cx="5057336" cy="259080"/>
        </p:xfrm>
        <a:graphic>
          <a:graphicData uri="http://schemas.openxmlformats.org/drawingml/2006/table">
            <a:tbl>
              <a:tblPr/>
              <a:tblGrid>
                <a:gridCol w="5057336">
                  <a:extLst>
                    <a:ext uri="{9D8B030D-6E8A-4147-A177-3AD203B41FA5}">
                      <a16:colId xmlns:a16="http://schemas.microsoft.com/office/drawing/2014/main" val="4099698185"/>
                    </a:ext>
                  </a:extLst>
                </a:gridCol>
              </a:tblGrid>
              <a:tr h="109216">
                <a:tc>
                  <a:txBody>
                    <a:bodyPr/>
                    <a:lstStyle/>
                    <a:p>
                      <a:pPr algn="l" fontAlgn="b"/>
                      <a:r>
                        <a:rPr lang="en-US" sz="800" b="0" i="0" u="none" strike="noStrike" dirty="0">
                          <a:solidFill>
                            <a:srgbClr val="000000"/>
                          </a:solidFill>
                          <a:effectLst/>
                          <a:latin typeface="Calibri" panose="020F0502020204030204" pitchFamily="34" charset="0"/>
                        </a:rPr>
                        <a:t>* Included in other specified are Other Transport - Unintentional (0%), Struck By/Against - Assault (2%),</a:t>
                      </a:r>
                    </a:p>
                  </a:txBody>
                  <a:tcPr marL="7620" marR="7620" marT="7620" marB="0" anchor="b">
                    <a:lnL>
                      <a:noFill/>
                    </a:lnL>
                    <a:lnR>
                      <a:noFill/>
                    </a:lnR>
                    <a:lnT>
                      <a:noFill/>
                    </a:lnT>
                    <a:lnB>
                      <a:noFill/>
                    </a:lnB>
                    <a:noFill/>
                  </a:tcPr>
                </a:tc>
                <a:extLst>
                  <a:ext uri="{0D108BD9-81ED-4DB2-BD59-A6C34878D82A}">
                    <a16:rowId xmlns:a16="http://schemas.microsoft.com/office/drawing/2014/main" val="74466858"/>
                  </a:ext>
                </a:extLst>
              </a:tr>
              <a:tr h="109216">
                <a:tc>
                  <a:txBody>
                    <a:bodyPr/>
                    <a:lstStyle/>
                    <a:p>
                      <a:pPr algn="l" fontAlgn="b"/>
                      <a:r>
                        <a:rPr lang="en-US" sz="800" b="0" i="0" u="none" strike="noStrike" dirty="0">
                          <a:solidFill>
                            <a:srgbClr val="000000"/>
                          </a:solidFill>
                          <a:effectLst/>
                          <a:latin typeface="Calibri" panose="020F0502020204030204" pitchFamily="34" charset="0"/>
                        </a:rPr>
                        <a:t> and Other Land Transport - Unintentional (1%), as well as other mechanism/intents.</a:t>
                      </a:r>
                    </a:p>
                  </a:txBody>
                  <a:tcPr marL="7620" marR="7620" marT="7620" marB="0" anchor="b">
                    <a:lnL>
                      <a:noFill/>
                    </a:lnL>
                    <a:lnR>
                      <a:noFill/>
                    </a:lnR>
                    <a:lnT>
                      <a:noFill/>
                    </a:lnT>
                    <a:lnB>
                      <a:noFill/>
                    </a:lnB>
                    <a:noFill/>
                  </a:tcPr>
                </a:tc>
                <a:extLst>
                  <a:ext uri="{0D108BD9-81ED-4DB2-BD59-A6C34878D82A}">
                    <a16:rowId xmlns:a16="http://schemas.microsoft.com/office/drawing/2014/main" val="1713576834"/>
                  </a:ext>
                </a:extLst>
              </a:tr>
            </a:tbl>
          </a:graphicData>
        </a:graphic>
      </p:graphicFrame>
      <p:sp>
        <p:nvSpPr>
          <p:cNvPr id="13" name="TextBox 12">
            <a:extLst>
              <a:ext uri="{FF2B5EF4-FFF2-40B4-BE49-F238E27FC236}">
                <a16:creationId xmlns:a16="http://schemas.microsoft.com/office/drawing/2014/main" id="{B7D7D916-8D88-DDB6-AFF1-3E106E57AB9B}"/>
              </a:ext>
            </a:extLst>
          </p:cNvPr>
          <p:cNvSpPr txBox="1"/>
          <p:nvPr/>
        </p:nvSpPr>
        <p:spPr>
          <a:xfrm>
            <a:off x="1188720" y="6126480"/>
            <a:ext cx="6845729" cy="507831"/>
          </a:xfrm>
          <a:prstGeom prst="rect">
            <a:avLst/>
          </a:prstGeom>
          <a:noFill/>
        </p:spPr>
        <p:txBody>
          <a:bodyPr wrap="square" rtlCol="0">
            <a:spAutoFit/>
          </a:bodyPr>
          <a:lstStyle/>
          <a:p>
            <a:r>
              <a:rPr lang="en-US" sz="900" dirty="0"/>
              <a:t>Limited to NC Residents, 2023</a:t>
            </a:r>
          </a:p>
          <a:p>
            <a:r>
              <a:rPr lang="en-US" sz="900" b="1" dirty="0"/>
              <a:t>Source: NC State Center for Health Statistics, Hospitalization Discharge Data (2023)</a:t>
            </a:r>
          </a:p>
          <a:p>
            <a:r>
              <a:rPr lang="en-US" sz="900" dirty="0"/>
              <a:t>Analysis by Injury Epidemiology and Surveillance Unit</a:t>
            </a:r>
          </a:p>
        </p:txBody>
      </p:sp>
    </p:spTree>
    <p:extLst>
      <p:ext uri="{BB962C8B-B14F-4D97-AF65-F5344CB8AC3E}">
        <p14:creationId xmlns:p14="http://schemas.microsoft.com/office/powerpoint/2010/main" val="14360621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48A4BB9-B820-4081-A88F-6DE4909D4E00}"/>
              </a:ext>
            </a:extLst>
          </p:cNvPr>
          <p:cNvSpPr/>
          <p:nvPr/>
        </p:nvSpPr>
        <p:spPr>
          <a:xfrm>
            <a:off x="7265963" y="1756049"/>
            <a:ext cx="1645920" cy="4103080"/>
          </a:xfrm>
          <a:prstGeom prst="rect">
            <a:avLst/>
          </a:prstGeom>
          <a:solidFill>
            <a:srgbClr val="D9D9D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657FF0-349C-469B-AC4A-C8FA0252EAD9}"/>
              </a:ext>
            </a:extLst>
          </p:cNvPr>
          <p:cNvSpPr>
            <a:spLocks noGrp="1"/>
          </p:cNvSpPr>
          <p:nvPr>
            <p:ph type="title"/>
          </p:nvPr>
        </p:nvSpPr>
        <p:spPr>
          <a:xfrm>
            <a:off x="1188720" y="274320"/>
            <a:ext cx="7537836" cy="548640"/>
          </a:xfrm>
        </p:spPr>
        <p:txBody>
          <a:bodyPr/>
          <a:lstStyle/>
          <a:p>
            <a:r>
              <a:rPr lang="en-US" sz="2800" b="1" i="0" u="sng" strike="noStrike" dirty="0">
                <a:solidFill>
                  <a:srgbClr val="7F9E3F"/>
                </a:solidFill>
                <a:effectLst/>
                <a:latin typeface="Arial" panose="020B0604020202020204" pitchFamily="34" charset="0"/>
              </a:rPr>
              <a:t>52%</a:t>
            </a:r>
            <a:r>
              <a:rPr lang="en-US" sz="2000" dirty="0"/>
              <a:t> </a:t>
            </a:r>
            <a:r>
              <a:rPr lang="en-US" sz="2800" dirty="0">
                <a:latin typeface="+mn-lt"/>
              </a:rPr>
              <a:t>of TBI-related hospitalizations occurred among adults 65 and older</a:t>
            </a:r>
          </a:p>
        </p:txBody>
      </p:sp>
      <p:sp>
        <p:nvSpPr>
          <p:cNvPr id="10" name="TextBox 9">
            <a:extLst>
              <a:ext uri="{FF2B5EF4-FFF2-40B4-BE49-F238E27FC236}">
                <a16:creationId xmlns:a16="http://schemas.microsoft.com/office/drawing/2014/main" id="{ED9046CD-D2F9-461C-8BEA-5CF713A5D4E7}"/>
              </a:ext>
            </a:extLst>
          </p:cNvPr>
          <p:cNvSpPr txBox="1"/>
          <p:nvPr/>
        </p:nvSpPr>
        <p:spPr>
          <a:xfrm>
            <a:off x="1188720" y="1097280"/>
            <a:ext cx="3545058" cy="369332"/>
          </a:xfrm>
          <a:prstGeom prst="rect">
            <a:avLst/>
          </a:prstGeom>
          <a:noFill/>
        </p:spPr>
        <p:txBody>
          <a:bodyPr wrap="square" rtlCol="0">
            <a:spAutoFit/>
          </a:bodyPr>
          <a:lstStyle/>
          <a:p>
            <a:r>
              <a:rPr lang="en-US" b="1" dirty="0">
                <a:solidFill>
                  <a:srgbClr val="17375E"/>
                </a:solidFill>
              </a:rPr>
              <a:t>Count by Age Group, 2023</a:t>
            </a:r>
          </a:p>
        </p:txBody>
      </p:sp>
      <p:graphicFrame>
        <p:nvGraphicFramePr>
          <p:cNvPr id="6" name="Chart 5">
            <a:extLst>
              <a:ext uri="{FF2B5EF4-FFF2-40B4-BE49-F238E27FC236}">
                <a16:creationId xmlns:a16="http://schemas.microsoft.com/office/drawing/2014/main" id="{00000000-0008-0000-0600-000002000000}"/>
              </a:ext>
            </a:extLst>
          </p:cNvPr>
          <p:cNvGraphicFramePr>
            <a:graphicFrameLocks/>
          </p:cNvGraphicFramePr>
          <p:nvPr>
            <p:extLst>
              <p:ext uri="{D42A27DB-BD31-4B8C-83A1-F6EECF244321}">
                <p14:modId xmlns:p14="http://schemas.microsoft.com/office/powerpoint/2010/main" val="38914310"/>
              </p:ext>
            </p:extLst>
          </p:nvPr>
        </p:nvGraphicFramePr>
        <p:xfrm>
          <a:off x="1071830" y="1715970"/>
          <a:ext cx="7896324" cy="410308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21739631-CA0F-ABDF-68A8-81AF47332550}"/>
              </a:ext>
            </a:extLst>
          </p:cNvPr>
          <p:cNvSpPr txBox="1"/>
          <p:nvPr/>
        </p:nvSpPr>
        <p:spPr>
          <a:xfrm>
            <a:off x="1188720" y="6126480"/>
            <a:ext cx="5563772" cy="507831"/>
          </a:xfrm>
          <a:prstGeom prst="rect">
            <a:avLst/>
          </a:prstGeom>
          <a:noFill/>
        </p:spPr>
        <p:txBody>
          <a:bodyPr wrap="square" rtlCol="0">
            <a:spAutoFit/>
          </a:bodyPr>
          <a:lstStyle/>
          <a:p>
            <a:r>
              <a:rPr lang="en-US" sz="900" dirty="0"/>
              <a:t>Limited to NC Residents, 2023</a:t>
            </a:r>
          </a:p>
          <a:p>
            <a:r>
              <a:rPr lang="en-US" sz="900" b="1" dirty="0"/>
              <a:t>Source: NC State Center for Health Statistics, Hospitalization Discharge Data (2023)</a:t>
            </a:r>
          </a:p>
          <a:p>
            <a:r>
              <a:rPr lang="en-US" sz="900" dirty="0"/>
              <a:t>Analysis by Injury Epidemiology and Surveillance Unit</a:t>
            </a:r>
          </a:p>
        </p:txBody>
      </p:sp>
    </p:spTree>
    <p:extLst>
      <p:ext uri="{BB962C8B-B14F-4D97-AF65-F5344CB8AC3E}">
        <p14:creationId xmlns:p14="http://schemas.microsoft.com/office/powerpoint/2010/main" val="21712381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57FF0-349C-469B-AC4A-C8FA0252EAD9}"/>
              </a:ext>
            </a:extLst>
          </p:cNvPr>
          <p:cNvSpPr>
            <a:spLocks noGrp="1"/>
          </p:cNvSpPr>
          <p:nvPr>
            <p:ph type="title"/>
          </p:nvPr>
        </p:nvSpPr>
        <p:spPr>
          <a:xfrm>
            <a:off x="274320" y="1097280"/>
            <a:ext cx="8563554" cy="548640"/>
          </a:xfrm>
        </p:spPr>
        <p:txBody>
          <a:bodyPr/>
          <a:lstStyle/>
          <a:p>
            <a:r>
              <a:rPr lang="en-US" sz="3000" dirty="0">
                <a:latin typeface="+mn-lt"/>
              </a:rPr>
              <a:t>Adults </a:t>
            </a:r>
            <a:r>
              <a:rPr lang="en-US" sz="2800" b="1" i="0" u="none" strike="noStrike" dirty="0">
                <a:solidFill>
                  <a:srgbClr val="17375E"/>
                </a:solidFill>
                <a:effectLst/>
                <a:latin typeface="Arial" panose="020B0604020202020204" pitchFamily="34" charset="0"/>
              </a:rPr>
              <a:t>85 and older</a:t>
            </a:r>
            <a:r>
              <a:rPr lang="en-US" sz="2400" dirty="0"/>
              <a:t> </a:t>
            </a:r>
            <a:r>
              <a:rPr lang="en-US" sz="3000" dirty="0">
                <a:latin typeface="+mn-lt"/>
              </a:rPr>
              <a:t>have the highest rates of TBI-related hospitalizations</a:t>
            </a:r>
          </a:p>
        </p:txBody>
      </p:sp>
      <p:sp>
        <p:nvSpPr>
          <p:cNvPr id="8" name="TextBox 7">
            <a:extLst>
              <a:ext uri="{FF2B5EF4-FFF2-40B4-BE49-F238E27FC236}">
                <a16:creationId xmlns:a16="http://schemas.microsoft.com/office/drawing/2014/main" id="{9CADBC33-59B0-4390-9898-1C2B69841EED}"/>
              </a:ext>
            </a:extLst>
          </p:cNvPr>
          <p:cNvSpPr txBox="1"/>
          <p:nvPr/>
        </p:nvSpPr>
        <p:spPr>
          <a:xfrm>
            <a:off x="347893" y="1960570"/>
            <a:ext cx="5029200" cy="369332"/>
          </a:xfrm>
          <a:prstGeom prst="rect">
            <a:avLst/>
          </a:prstGeom>
          <a:noFill/>
        </p:spPr>
        <p:txBody>
          <a:bodyPr wrap="square" rtlCol="0">
            <a:spAutoFit/>
          </a:bodyPr>
          <a:lstStyle/>
          <a:p>
            <a:r>
              <a:rPr lang="en-US" b="1" dirty="0">
                <a:solidFill>
                  <a:srgbClr val="17375E"/>
                </a:solidFill>
              </a:rPr>
              <a:t>Rate by Age Group, 2023</a:t>
            </a:r>
          </a:p>
        </p:txBody>
      </p:sp>
      <p:sp>
        <p:nvSpPr>
          <p:cNvPr id="10" name="TextBox 9">
            <a:extLst>
              <a:ext uri="{FF2B5EF4-FFF2-40B4-BE49-F238E27FC236}">
                <a16:creationId xmlns:a16="http://schemas.microsoft.com/office/drawing/2014/main" id="{51469429-B3B0-C1CD-4A58-9618EC2E399F}"/>
              </a:ext>
            </a:extLst>
          </p:cNvPr>
          <p:cNvSpPr txBox="1"/>
          <p:nvPr/>
        </p:nvSpPr>
        <p:spPr>
          <a:xfrm>
            <a:off x="274319" y="6126480"/>
            <a:ext cx="5953485" cy="507831"/>
          </a:xfrm>
          <a:prstGeom prst="rect">
            <a:avLst/>
          </a:prstGeom>
          <a:noFill/>
        </p:spPr>
        <p:txBody>
          <a:bodyPr wrap="square" rtlCol="0">
            <a:spAutoFit/>
          </a:bodyPr>
          <a:lstStyle/>
          <a:p>
            <a:r>
              <a:rPr lang="en-US" sz="900" dirty="0"/>
              <a:t>Limited to NC Residents, 2023</a:t>
            </a:r>
          </a:p>
          <a:p>
            <a:r>
              <a:rPr lang="en-US" sz="900" b="1" dirty="0"/>
              <a:t>Source: NC State Center for Health Statistics, Hospitalization Discharge Data (2023)</a:t>
            </a:r>
          </a:p>
          <a:p>
            <a:r>
              <a:rPr lang="en-US" sz="900" dirty="0"/>
              <a:t>Analysis by Injury Epidemiology and Surveillance Unit</a:t>
            </a:r>
          </a:p>
        </p:txBody>
      </p:sp>
      <p:graphicFrame>
        <p:nvGraphicFramePr>
          <p:cNvPr id="3" name="Chart 2">
            <a:extLst>
              <a:ext uri="{FF2B5EF4-FFF2-40B4-BE49-F238E27FC236}">
                <a16:creationId xmlns:a16="http://schemas.microsoft.com/office/drawing/2014/main" id="{00000000-0008-0000-0600-000003000000}"/>
              </a:ext>
            </a:extLst>
          </p:cNvPr>
          <p:cNvGraphicFramePr>
            <a:graphicFrameLocks/>
          </p:cNvGraphicFramePr>
          <p:nvPr>
            <p:extLst>
              <p:ext uri="{D42A27DB-BD31-4B8C-83A1-F6EECF244321}">
                <p14:modId xmlns:p14="http://schemas.microsoft.com/office/powerpoint/2010/main" val="3137335547"/>
              </p:ext>
            </p:extLst>
          </p:nvPr>
        </p:nvGraphicFramePr>
        <p:xfrm>
          <a:off x="347893" y="2438523"/>
          <a:ext cx="8194745" cy="360805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207111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17CF8-B84C-4FC5-A990-5141C123FF70}"/>
              </a:ext>
            </a:extLst>
          </p:cNvPr>
          <p:cNvSpPr>
            <a:spLocks noGrp="1"/>
          </p:cNvSpPr>
          <p:nvPr>
            <p:ph type="title" idx="4294967295"/>
          </p:nvPr>
        </p:nvSpPr>
        <p:spPr>
          <a:xfrm>
            <a:off x="3200400" y="2743200"/>
            <a:ext cx="5815012" cy="549275"/>
          </a:xfrm>
        </p:spPr>
        <p:txBody>
          <a:bodyPr/>
          <a:lstStyle/>
          <a:p>
            <a:r>
              <a:rPr lang="en-US" sz="4800" dirty="0">
                <a:solidFill>
                  <a:srgbClr val="643275"/>
                </a:solidFill>
                <a:latin typeface="+mn-lt"/>
              </a:rPr>
              <a:t>Traumatic Brain Injury Emergency Department Visits</a:t>
            </a:r>
          </a:p>
        </p:txBody>
      </p:sp>
      <p:pic>
        <p:nvPicPr>
          <p:cNvPr id="4" name="Graphic 3" descr="Ambulance with solid fill">
            <a:extLst>
              <a:ext uri="{FF2B5EF4-FFF2-40B4-BE49-F238E27FC236}">
                <a16:creationId xmlns:a16="http://schemas.microsoft.com/office/drawing/2014/main" id="{6879B81D-C6EA-4F22-AF6B-E8DDA08C8BB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2880" y="1828800"/>
            <a:ext cx="2990088" cy="2990088"/>
          </a:xfrm>
          <a:prstGeom prst="rect">
            <a:avLst/>
          </a:prstGeom>
        </p:spPr>
      </p:pic>
    </p:spTree>
    <p:extLst>
      <p:ext uri="{BB962C8B-B14F-4D97-AF65-F5344CB8AC3E}">
        <p14:creationId xmlns:p14="http://schemas.microsoft.com/office/powerpoint/2010/main" val="22148432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A9AC8-FBC6-419F-B202-2A965028FCE8}"/>
              </a:ext>
            </a:extLst>
          </p:cNvPr>
          <p:cNvSpPr>
            <a:spLocks noGrp="1"/>
          </p:cNvSpPr>
          <p:nvPr>
            <p:ph type="title"/>
          </p:nvPr>
        </p:nvSpPr>
        <p:spPr>
          <a:xfrm>
            <a:off x="274320" y="1097280"/>
            <a:ext cx="8563554" cy="548640"/>
          </a:xfrm>
        </p:spPr>
        <p:txBody>
          <a:bodyPr/>
          <a:lstStyle/>
          <a:p>
            <a:r>
              <a:rPr lang="en-US" sz="3000" dirty="0">
                <a:latin typeface="+mn-lt"/>
              </a:rPr>
              <a:t>TBI-related ED visits increased by </a:t>
            </a:r>
            <a:r>
              <a:rPr lang="en-US" sz="3200" u="sng" dirty="0">
                <a:solidFill>
                  <a:srgbClr val="643275"/>
                </a:solidFill>
              </a:rPr>
              <a:t>15</a:t>
            </a:r>
            <a:r>
              <a:rPr lang="en-US" sz="3200" b="1" i="0" u="sng" strike="noStrike" dirty="0">
                <a:solidFill>
                  <a:srgbClr val="643275"/>
                </a:solidFill>
                <a:effectLst/>
                <a:latin typeface="Arial" panose="020B0604020202020204" pitchFamily="34" charset="0"/>
              </a:rPr>
              <a:t>%</a:t>
            </a:r>
            <a:r>
              <a:rPr lang="en-US" sz="2400" dirty="0"/>
              <a:t> </a:t>
            </a:r>
            <a:r>
              <a:rPr lang="en-US" sz="3000" dirty="0">
                <a:latin typeface="+mn-lt"/>
              </a:rPr>
              <a:t>over the last five years</a:t>
            </a:r>
          </a:p>
        </p:txBody>
      </p:sp>
      <p:sp>
        <p:nvSpPr>
          <p:cNvPr id="7" name="TextBox 6">
            <a:extLst>
              <a:ext uri="{FF2B5EF4-FFF2-40B4-BE49-F238E27FC236}">
                <a16:creationId xmlns:a16="http://schemas.microsoft.com/office/drawing/2014/main" id="{7DEBFF03-8915-B352-CAFF-348C736C9786}"/>
              </a:ext>
            </a:extLst>
          </p:cNvPr>
          <p:cNvSpPr txBox="1"/>
          <p:nvPr/>
        </p:nvSpPr>
        <p:spPr>
          <a:xfrm>
            <a:off x="274319" y="6126480"/>
            <a:ext cx="3630415" cy="507831"/>
          </a:xfrm>
          <a:prstGeom prst="rect">
            <a:avLst/>
          </a:prstGeom>
          <a:noFill/>
        </p:spPr>
        <p:txBody>
          <a:bodyPr wrap="square" rtlCol="0">
            <a:spAutoFit/>
          </a:bodyPr>
          <a:lstStyle/>
          <a:p>
            <a:r>
              <a:rPr lang="en-US" sz="900" dirty="0"/>
              <a:t>Limited to NC Residents, 2019-2023</a:t>
            </a:r>
          </a:p>
          <a:p>
            <a:r>
              <a:rPr lang="en-US" sz="900" b="1" dirty="0"/>
              <a:t>Source: NC DETECT (2019-2023)</a:t>
            </a:r>
          </a:p>
          <a:p>
            <a:r>
              <a:rPr lang="en-US" sz="900" dirty="0"/>
              <a:t>Analysis by Injury Epidemiology and Surveillance Unit</a:t>
            </a:r>
          </a:p>
        </p:txBody>
      </p:sp>
      <p:graphicFrame>
        <p:nvGraphicFramePr>
          <p:cNvPr id="3" name="Chart 2">
            <a:extLst>
              <a:ext uri="{FF2B5EF4-FFF2-40B4-BE49-F238E27FC236}">
                <a16:creationId xmlns:a16="http://schemas.microsoft.com/office/drawing/2014/main" id="{00000000-0008-0000-0300-000006000000}"/>
              </a:ext>
            </a:extLst>
          </p:cNvPr>
          <p:cNvGraphicFramePr>
            <a:graphicFrameLocks/>
          </p:cNvGraphicFramePr>
          <p:nvPr>
            <p:extLst>
              <p:ext uri="{D42A27DB-BD31-4B8C-83A1-F6EECF244321}">
                <p14:modId xmlns:p14="http://schemas.microsoft.com/office/powerpoint/2010/main" val="4282118303"/>
              </p:ext>
            </p:extLst>
          </p:nvPr>
        </p:nvGraphicFramePr>
        <p:xfrm>
          <a:off x="274319" y="2045480"/>
          <a:ext cx="8400123" cy="401756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380928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9A952A0-5E83-4673-B74A-449FD5E16E0B}"/>
              </a:ext>
            </a:extLst>
          </p:cNvPr>
          <p:cNvSpPr>
            <a:spLocks noGrp="1"/>
          </p:cNvSpPr>
          <p:nvPr>
            <p:ph type="title"/>
          </p:nvPr>
        </p:nvSpPr>
        <p:spPr>
          <a:xfrm>
            <a:off x="274320" y="1097280"/>
            <a:ext cx="8563554" cy="548640"/>
          </a:xfrm>
        </p:spPr>
        <p:txBody>
          <a:bodyPr/>
          <a:lstStyle/>
          <a:p>
            <a:r>
              <a:rPr lang="en-US" sz="2800" dirty="0">
                <a:latin typeface="+mn-lt"/>
              </a:rPr>
              <a:t>TBI-Related Emergency Department Visits (ED) Among North Carolina Residents, </a:t>
            </a:r>
            <a:r>
              <a:rPr lang="en-US" sz="2800" dirty="0">
                <a:solidFill>
                  <a:srgbClr val="003B70"/>
                </a:solidFill>
                <a:latin typeface="+mn-lt"/>
              </a:rPr>
              <a:t>2021-2023</a:t>
            </a:r>
          </a:p>
        </p:txBody>
      </p:sp>
      <p:pic>
        <p:nvPicPr>
          <p:cNvPr id="4" name="Picture 3" descr="Chart, surface chart&#10;&#10;AI-generated content may be incorrect.">
            <a:extLst>
              <a:ext uri="{FF2B5EF4-FFF2-40B4-BE49-F238E27FC236}">
                <a16:creationId xmlns:a16="http://schemas.microsoft.com/office/drawing/2014/main" id="{8D788C29-F16F-88C5-3719-E7D0545E1603}"/>
              </a:ext>
            </a:extLst>
          </p:cNvPr>
          <p:cNvPicPr>
            <a:picLocks noChangeAspect="1"/>
          </p:cNvPicPr>
          <p:nvPr/>
        </p:nvPicPr>
        <p:blipFill>
          <a:blip r:embed="rId3">
            <a:extLst>
              <a:ext uri="{28A0092B-C50C-407E-A947-70E740481C1C}">
                <a14:useLocalDpi xmlns:a14="http://schemas.microsoft.com/office/drawing/2010/main" val="0"/>
              </a:ext>
            </a:extLst>
          </a:blip>
          <a:srcRect l="4775" t="22241" r="5946" b="4264"/>
          <a:stretch/>
        </p:blipFill>
        <p:spPr>
          <a:xfrm>
            <a:off x="1100323" y="1943475"/>
            <a:ext cx="6911547" cy="4267199"/>
          </a:xfrm>
          <a:prstGeom prst="rect">
            <a:avLst/>
          </a:prstGeom>
        </p:spPr>
      </p:pic>
      <p:sp>
        <p:nvSpPr>
          <p:cNvPr id="5" name="TextBox 4">
            <a:extLst>
              <a:ext uri="{FF2B5EF4-FFF2-40B4-BE49-F238E27FC236}">
                <a16:creationId xmlns:a16="http://schemas.microsoft.com/office/drawing/2014/main" id="{3E22D9C0-EBE8-0CA9-CA8C-1EE600F93E18}"/>
              </a:ext>
            </a:extLst>
          </p:cNvPr>
          <p:cNvSpPr txBox="1"/>
          <p:nvPr/>
        </p:nvSpPr>
        <p:spPr>
          <a:xfrm>
            <a:off x="274320" y="6126480"/>
            <a:ext cx="2957380" cy="507831"/>
          </a:xfrm>
          <a:prstGeom prst="rect">
            <a:avLst/>
          </a:prstGeom>
          <a:noFill/>
        </p:spPr>
        <p:txBody>
          <a:bodyPr wrap="square" rtlCol="0">
            <a:spAutoFit/>
          </a:bodyPr>
          <a:lstStyle/>
          <a:p>
            <a:r>
              <a:rPr lang="en-US" sz="900" dirty="0"/>
              <a:t>Limited to NC Residents, 2021-2023</a:t>
            </a:r>
          </a:p>
          <a:p>
            <a:r>
              <a:rPr lang="en-US" sz="900" b="1" dirty="0"/>
              <a:t>Source: NC DETECT (2021-2023)</a:t>
            </a:r>
          </a:p>
          <a:p>
            <a:r>
              <a:rPr lang="en-US" sz="900" dirty="0"/>
              <a:t>Analysis by Injury Epidemiology and Surveillance Unit</a:t>
            </a:r>
            <a:endParaRPr lang="en-US" sz="800" dirty="0"/>
          </a:p>
        </p:txBody>
      </p:sp>
    </p:spTree>
    <p:extLst>
      <p:ext uri="{BB962C8B-B14F-4D97-AF65-F5344CB8AC3E}">
        <p14:creationId xmlns:p14="http://schemas.microsoft.com/office/powerpoint/2010/main" val="31191278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708B3-8C71-4348-8F73-B8B843970821}"/>
              </a:ext>
            </a:extLst>
          </p:cNvPr>
          <p:cNvSpPr>
            <a:spLocks noGrp="1"/>
          </p:cNvSpPr>
          <p:nvPr>
            <p:ph type="title"/>
          </p:nvPr>
        </p:nvSpPr>
        <p:spPr>
          <a:xfrm>
            <a:off x="1188720" y="274320"/>
            <a:ext cx="7537836" cy="548640"/>
          </a:xfrm>
        </p:spPr>
        <p:txBody>
          <a:bodyPr/>
          <a:lstStyle/>
          <a:p>
            <a:r>
              <a:rPr lang="en-US" sz="2800" dirty="0">
                <a:latin typeface="+mn-lt"/>
              </a:rPr>
              <a:t>Most TBI-related </a:t>
            </a:r>
            <a:r>
              <a:rPr lang="en-US" sz="2800" dirty="0">
                <a:latin typeface="Arial "/>
              </a:rPr>
              <a:t>ED visits</a:t>
            </a:r>
            <a:r>
              <a:rPr lang="en-US" sz="2800" dirty="0">
                <a:latin typeface="+mn-lt"/>
              </a:rPr>
              <a:t> occurred among </a:t>
            </a:r>
            <a:r>
              <a:rPr lang="en-US" sz="2800" b="1" i="0" u="none" strike="noStrike" dirty="0">
                <a:solidFill>
                  <a:srgbClr val="17375E"/>
                </a:solidFill>
                <a:effectLst/>
                <a:latin typeface="Arial" panose="020B0604020202020204" pitchFamily="34" charset="0"/>
              </a:rPr>
              <a:t>men and non-Hispanic Whites</a:t>
            </a:r>
            <a:endParaRPr lang="en-US" sz="2800" dirty="0">
              <a:latin typeface="+mn-lt"/>
            </a:endParaRPr>
          </a:p>
        </p:txBody>
      </p:sp>
      <p:sp>
        <p:nvSpPr>
          <p:cNvPr id="10" name="TextBox 9">
            <a:extLst>
              <a:ext uri="{FF2B5EF4-FFF2-40B4-BE49-F238E27FC236}">
                <a16:creationId xmlns:a16="http://schemas.microsoft.com/office/drawing/2014/main" id="{C15DC6DC-1C8A-47E9-A0D2-E313F1C3EAC5}"/>
              </a:ext>
            </a:extLst>
          </p:cNvPr>
          <p:cNvSpPr txBox="1"/>
          <p:nvPr/>
        </p:nvSpPr>
        <p:spPr>
          <a:xfrm>
            <a:off x="1188720" y="1289050"/>
            <a:ext cx="5029200" cy="369332"/>
          </a:xfrm>
          <a:prstGeom prst="rect">
            <a:avLst/>
          </a:prstGeom>
          <a:noFill/>
        </p:spPr>
        <p:txBody>
          <a:bodyPr wrap="square" rtlCol="0">
            <a:spAutoFit/>
          </a:bodyPr>
          <a:lstStyle/>
          <a:p>
            <a:r>
              <a:rPr lang="en-US" b="1" dirty="0">
                <a:solidFill>
                  <a:srgbClr val="17375E"/>
                </a:solidFill>
              </a:rPr>
              <a:t>Count by Demographic, 2023</a:t>
            </a:r>
          </a:p>
        </p:txBody>
      </p:sp>
      <p:graphicFrame>
        <p:nvGraphicFramePr>
          <p:cNvPr id="8" name="Chart 7">
            <a:extLst>
              <a:ext uri="{FF2B5EF4-FFF2-40B4-BE49-F238E27FC236}">
                <a16:creationId xmlns:a16="http://schemas.microsoft.com/office/drawing/2014/main" id="{00000000-0008-0000-0700-000004000000}"/>
              </a:ext>
            </a:extLst>
          </p:cNvPr>
          <p:cNvGraphicFramePr>
            <a:graphicFrameLocks/>
          </p:cNvGraphicFramePr>
          <p:nvPr>
            <p:extLst>
              <p:ext uri="{D42A27DB-BD31-4B8C-83A1-F6EECF244321}">
                <p14:modId xmlns:p14="http://schemas.microsoft.com/office/powerpoint/2010/main" val="3269790407"/>
              </p:ext>
            </p:extLst>
          </p:nvPr>
        </p:nvGraphicFramePr>
        <p:xfrm>
          <a:off x="1188720" y="1534814"/>
          <a:ext cx="7537836" cy="4355240"/>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a16="http://schemas.microsoft.com/office/drawing/2014/main" id="{ED58C121-6A82-B5B1-576F-E9162244EA8F}"/>
              </a:ext>
            </a:extLst>
          </p:cNvPr>
          <p:cNvSpPr txBox="1"/>
          <p:nvPr/>
        </p:nvSpPr>
        <p:spPr>
          <a:xfrm>
            <a:off x="1188720" y="5760720"/>
            <a:ext cx="7720112" cy="415498"/>
          </a:xfrm>
          <a:prstGeom prst="rect">
            <a:avLst/>
          </a:prstGeom>
          <a:noFill/>
        </p:spPr>
        <p:txBody>
          <a:bodyPr wrap="square">
            <a:spAutoFit/>
          </a:bodyPr>
          <a:lstStyle/>
          <a:p>
            <a:r>
              <a:rPr lang="en-US" sz="1050" b="0" i="0" u="none" strike="noStrike" dirty="0">
                <a:solidFill>
                  <a:srgbClr val="000000"/>
                </a:solidFill>
                <a:effectLst/>
              </a:rPr>
              <a:t>NH - non-Hispanic; sex was unknown for 208(&lt;0.1%) injury ED visits and race/ethnicity was unknown for 829(&lt;0.1%) injury ED visits</a:t>
            </a:r>
            <a:r>
              <a:rPr lang="en-US" sz="1050" dirty="0"/>
              <a:t> </a:t>
            </a:r>
          </a:p>
        </p:txBody>
      </p:sp>
      <p:sp>
        <p:nvSpPr>
          <p:cNvPr id="15" name="TextBox 14">
            <a:extLst>
              <a:ext uri="{FF2B5EF4-FFF2-40B4-BE49-F238E27FC236}">
                <a16:creationId xmlns:a16="http://schemas.microsoft.com/office/drawing/2014/main" id="{FD28F88A-E2CD-81F9-594A-2C6956928FAA}"/>
              </a:ext>
            </a:extLst>
          </p:cNvPr>
          <p:cNvSpPr txBox="1"/>
          <p:nvPr/>
        </p:nvSpPr>
        <p:spPr>
          <a:xfrm>
            <a:off x="1188720" y="6126480"/>
            <a:ext cx="4099972" cy="507831"/>
          </a:xfrm>
          <a:prstGeom prst="rect">
            <a:avLst/>
          </a:prstGeom>
          <a:noFill/>
        </p:spPr>
        <p:txBody>
          <a:bodyPr wrap="square" rtlCol="0">
            <a:spAutoFit/>
          </a:bodyPr>
          <a:lstStyle/>
          <a:p>
            <a:r>
              <a:rPr lang="en-US" sz="900" dirty="0"/>
              <a:t>Limited to NC Residents, 2023</a:t>
            </a:r>
          </a:p>
          <a:p>
            <a:r>
              <a:rPr lang="en-US" sz="900" b="1" dirty="0"/>
              <a:t>Source: NC DETECT (2023)</a:t>
            </a:r>
          </a:p>
          <a:p>
            <a:r>
              <a:rPr lang="en-US" sz="900" dirty="0"/>
              <a:t>Analysis by Injury Epidemiology and Surveillance Unit</a:t>
            </a:r>
          </a:p>
        </p:txBody>
      </p:sp>
    </p:spTree>
    <p:extLst>
      <p:ext uri="{BB962C8B-B14F-4D97-AF65-F5344CB8AC3E}">
        <p14:creationId xmlns:p14="http://schemas.microsoft.com/office/powerpoint/2010/main" val="24303164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F9D4018-51A6-43BF-B0A3-4A120543F708}"/>
              </a:ext>
            </a:extLst>
          </p:cNvPr>
          <p:cNvSpPr txBox="1">
            <a:spLocks/>
          </p:cNvSpPr>
          <p:nvPr/>
        </p:nvSpPr>
        <p:spPr>
          <a:xfrm>
            <a:off x="1188720" y="274320"/>
            <a:ext cx="7412946" cy="548640"/>
          </a:xfrm>
          <a:prstGeom prst="rect">
            <a:avLst/>
          </a:prstGeom>
        </p:spPr>
        <p:txBody>
          <a:bodyPr anchor="t">
            <a:noAutofit/>
          </a:bodyPr>
          <a:lstStyle>
            <a:lvl1pPr algn="l" defTabSz="685800" rtl="0" eaLnBrk="1" latinLnBrk="0" hangingPunct="1">
              <a:lnSpc>
                <a:spcPct val="90000"/>
              </a:lnSpc>
              <a:spcBef>
                <a:spcPct val="0"/>
              </a:spcBef>
              <a:buNone/>
              <a:defRPr sz="3200" b="1" i="0" kern="1200" baseline="0">
                <a:solidFill>
                  <a:schemeClr val="tx2">
                    <a:lumMod val="75000"/>
                  </a:schemeClr>
                </a:solidFill>
                <a:latin typeface="Gotham Bold" charset="0"/>
                <a:ea typeface="Gotham Bold" charset="0"/>
                <a:cs typeface="Gotham Bold" charset="0"/>
              </a:defRPr>
            </a:lvl1pPr>
          </a:lstStyle>
          <a:p>
            <a:r>
              <a:rPr lang="en-US" sz="2800" dirty="0">
                <a:solidFill>
                  <a:srgbClr val="5C93D5"/>
                </a:solidFill>
                <a:latin typeface="+mn-lt"/>
              </a:rPr>
              <a:t>Rates of TBI-related ED visits were highest among </a:t>
            </a:r>
            <a:r>
              <a:rPr lang="en-US" sz="2800" dirty="0">
                <a:solidFill>
                  <a:srgbClr val="002060"/>
                </a:solidFill>
                <a:latin typeface="+mn-lt"/>
              </a:rPr>
              <a:t>men and non-Hispanic American Indian / Alaska Natives</a:t>
            </a:r>
            <a:endParaRPr lang="en-US" sz="2800" dirty="0">
              <a:solidFill>
                <a:srgbClr val="5C93D5"/>
              </a:solidFill>
              <a:latin typeface="+mn-lt"/>
            </a:endParaRPr>
          </a:p>
        </p:txBody>
      </p:sp>
      <p:sp>
        <p:nvSpPr>
          <p:cNvPr id="14" name="TextBox 13">
            <a:extLst>
              <a:ext uri="{FF2B5EF4-FFF2-40B4-BE49-F238E27FC236}">
                <a16:creationId xmlns:a16="http://schemas.microsoft.com/office/drawing/2014/main" id="{26AC6D3F-B348-4791-BEE5-3520990643DB}"/>
              </a:ext>
            </a:extLst>
          </p:cNvPr>
          <p:cNvSpPr txBox="1"/>
          <p:nvPr/>
        </p:nvSpPr>
        <p:spPr>
          <a:xfrm>
            <a:off x="1188720" y="1663160"/>
            <a:ext cx="5029200" cy="369332"/>
          </a:xfrm>
          <a:prstGeom prst="rect">
            <a:avLst/>
          </a:prstGeom>
          <a:noFill/>
        </p:spPr>
        <p:txBody>
          <a:bodyPr wrap="square" rtlCol="0">
            <a:spAutoFit/>
          </a:bodyPr>
          <a:lstStyle/>
          <a:p>
            <a:r>
              <a:rPr lang="en-US" b="1" dirty="0">
                <a:solidFill>
                  <a:srgbClr val="17375E"/>
                </a:solidFill>
              </a:rPr>
              <a:t>Rate by Demographic, 2023</a:t>
            </a:r>
          </a:p>
        </p:txBody>
      </p:sp>
      <p:sp>
        <p:nvSpPr>
          <p:cNvPr id="7" name="TextBox 6">
            <a:extLst>
              <a:ext uri="{FF2B5EF4-FFF2-40B4-BE49-F238E27FC236}">
                <a16:creationId xmlns:a16="http://schemas.microsoft.com/office/drawing/2014/main" id="{4907DE59-0038-EA3B-AA63-D421B3C97CBF}"/>
              </a:ext>
            </a:extLst>
          </p:cNvPr>
          <p:cNvSpPr txBox="1"/>
          <p:nvPr/>
        </p:nvSpPr>
        <p:spPr>
          <a:xfrm>
            <a:off x="1188720" y="6126480"/>
            <a:ext cx="2957380" cy="507831"/>
          </a:xfrm>
          <a:prstGeom prst="rect">
            <a:avLst/>
          </a:prstGeom>
          <a:noFill/>
        </p:spPr>
        <p:txBody>
          <a:bodyPr wrap="square" rtlCol="0">
            <a:spAutoFit/>
          </a:bodyPr>
          <a:lstStyle/>
          <a:p>
            <a:r>
              <a:rPr lang="en-US" sz="900" dirty="0"/>
              <a:t>Limited to NC Residents, 2023</a:t>
            </a:r>
          </a:p>
          <a:p>
            <a:r>
              <a:rPr lang="en-US" sz="900" b="1" dirty="0"/>
              <a:t>Source: NC DETECT (2023)</a:t>
            </a:r>
          </a:p>
          <a:p>
            <a:r>
              <a:rPr lang="en-US" sz="900" dirty="0"/>
              <a:t>Analysis by Injury Epidemiology and Surveillance Unit</a:t>
            </a:r>
          </a:p>
        </p:txBody>
      </p:sp>
      <p:graphicFrame>
        <p:nvGraphicFramePr>
          <p:cNvPr id="2" name="Chart 1">
            <a:extLst>
              <a:ext uri="{FF2B5EF4-FFF2-40B4-BE49-F238E27FC236}">
                <a16:creationId xmlns:a16="http://schemas.microsoft.com/office/drawing/2014/main" id="{00000000-0008-0000-0700-000005000000}"/>
              </a:ext>
            </a:extLst>
          </p:cNvPr>
          <p:cNvGraphicFramePr>
            <a:graphicFrameLocks/>
          </p:cNvGraphicFramePr>
          <p:nvPr>
            <p:extLst>
              <p:ext uri="{D42A27DB-BD31-4B8C-83A1-F6EECF244321}">
                <p14:modId xmlns:p14="http://schemas.microsoft.com/office/powerpoint/2010/main" val="1977642827"/>
              </p:ext>
            </p:extLst>
          </p:nvPr>
        </p:nvGraphicFramePr>
        <p:xfrm>
          <a:off x="1188720" y="1930467"/>
          <a:ext cx="7708145" cy="430805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91840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A516A24-51D2-4679-BADA-1BAEEF772852}"/>
              </a:ext>
            </a:extLst>
          </p:cNvPr>
          <p:cNvSpPr>
            <a:spLocks noGrp="1"/>
          </p:cNvSpPr>
          <p:nvPr>
            <p:ph type="body" sz="quarter" idx="10"/>
          </p:nvPr>
        </p:nvSpPr>
        <p:spPr>
          <a:xfrm>
            <a:off x="274320" y="1645920"/>
            <a:ext cx="8563554" cy="4142629"/>
          </a:xfrm>
        </p:spPr>
        <p:txBody>
          <a:bodyPr/>
          <a:lstStyle/>
          <a:p>
            <a:r>
              <a:rPr lang="en-US" sz="2000" dirty="0">
                <a:latin typeface="+mn-lt"/>
              </a:rPr>
              <a:t>Hospitalizations</a:t>
            </a:r>
            <a:r>
              <a:rPr lang="en-US" sz="2000" b="0" dirty="0">
                <a:latin typeface="+mn-lt"/>
              </a:rPr>
              <a:t> – Among records with an ICD-10-CM injury code,* any mention of the following ICD-10-CM codes (includes records resulting in death)</a:t>
            </a:r>
          </a:p>
          <a:p>
            <a:r>
              <a:rPr lang="en-US" sz="2000" dirty="0">
                <a:latin typeface="+mn-lt"/>
              </a:rPr>
              <a:t>Emergency Department Visits </a:t>
            </a:r>
            <a:r>
              <a:rPr lang="en-US" sz="2000" b="0" dirty="0">
                <a:latin typeface="+mn-lt"/>
              </a:rPr>
              <a:t>– Any mention of the following ICD-10-CM codes (includes records resulting in hospitalization or death)</a:t>
            </a:r>
          </a:p>
          <a:p>
            <a:pPr marL="0" indent="0">
              <a:buNone/>
            </a:pPr>
            <a:endParaRPr lang="en-US" dirty="0">
              <a:latin typeface="+mn-lt"/>
            </a:endParaRPr>
          </a:p>
        </p:txBody>
      </p:sp>
      <p:sp>
        <p:nvSpPr>
          <p:cNvPr id="4" name="Text Placeholder 3">
            <a:extLst>
              <a:ext uri="{FF2B5EF4-FFF2-40B4-BE49-F238E27FC236}">
                <a16:creationId xmlns:a16="http://schemas.microsoft.com/office/drawing/2014/main" id="{872084EF-7693-4C9E-B6B0-79939FCBBDA4}"/>
              </a:ext>
            </a:extLst>
          </p:cNvPr>
          <p:cNvSpPr>
            <a:spLocks noGrp="1"/>
          </p:cNvSpPr>
          <p:nvPr>
            <p:ph type="body" sz="quarter" idx="11"/>
          </p:nvPr>
        </p:nvSpPr>
        <p:spPr>
          <a:xfrm>
            <a:off x="274320" y="6217920"/>
            <a:ext cx="8073990" cy="330200"/>
          </a:xfrm>
        </p:spPr>
        <p:txBody>
          <a:bodyPr/>
          <a:lstStyle/>
          <a:p>
            <a:r>
              <a:rPr lang="en-US" dirty="0"/>
              <a:t>*See technical notes document for a full list of ICD-10-CM injury diagnosis codes</a:t>
            </a:r>
          </a:p>
        </p:txBody>
      </p:sp>
      <p:sp>
        <p:nvSpPr>
          <p:cNvPr id="2" name="Title 1">
            <a:extLst>
              <a:ext uri="{FF2B5EF4-FFF2-40B4-BE49-F238E27FC236}">
                <a16:creationId xmlns:a16="http://schemas.microsoft.com/office/drawing/2014/main" id="{67E17CF8-B84C-4FC5-A990-5141C123FF70}"/>
              </a:ext>
            </a:extLst>
          </p:cNvPr>
          <p:cNvSpPr>
            <a:spLocks noGrp="1"/>
          </p:cNvSpPr>
          <p:nvPr>
            <p:ph type="title"/>
          </p:nvPr>
        </p:nvSpPr>
        <p:spPr>
          <a:xfrm>
            <a:off x="274320" y="1097280"/>
            <a:ext cx="8563554" cy="548640"/>
          </a:xfrm>
        </p:spPr>
        <p:txBody>
          <a:bodyPr/>
          <a:lstStyle/>
          <a:p>
            <a:r>
              <a:rPr lang="en-US" sz="3200" dirty="0">
                <a:latin typeface="+mn-lt"/>
              </a:rPr>
              <a:t>Technical</a:t>
            </a:r>
            <a:r>
              <a:rPr lang="en-US" sz="3200" dirty="0"/>
              <a:t> </a:t>
            </a:r>
            <a:r>
              <a:rPr lang="en-US" sz="3200" dirty="0">
                <a:latin typeface="+mn-lt"/>
              </a:rPr>
              <a:t>Notes, Continued</a:t>
            </a:r>
          </a:p>
        </p:txBody>
      </p:sp>
      <p:graphicFrame>
        <p:nvGraphicFramePr>
          <p:cNvPr id="7" name="Table 7">
            <a:extLst>
              <a:ext uri="{FF2B5EF4-FFF2-40B4-BE49-F238E27FC236}">
                <a16:creationId xmlns:a16="http://schemas.microsoft.com/office/drawing/2014/main" id="{7B559FAC-2E13-4079-B562-51FB4786DEF3}"/>
              </a:ext>
            </a:extLst>
          </p:cNvPr>
          <p:cNvGraphicFramePr>
            <a:graphicFrameLocks noGrp="1"/>
          </p:cNvGraphicFramePr>
          <p:nvPr>
            <p:extLst>
              <p:ext uri="{D42A27DB-BD31-4B8C-83A1-F6EECF244321}">
                <p14:modId xmlns:p14="http://schemas.microsoft.com/office/powerpoint/2010/main" val="2749079868"/>
              </p:ext>
            </p:extLst>
          </p:nvPr>
        </p:nvGraphicFramePr>
        <p:xfrm>
          <a:off x="1120389" y="3413760"/>
          <a:ext cx="6651924" cy="2804160"/>
        </p:xfrm>
        <a:graphic>
          <a:graphicData uri="http://schemas.openxmlformats.org/drawingml/2006/table">
            <a:tbl>
              <a:tblPr firstRow="1" bandRow="1">
                <a:tableStyleId>{5C22544A-7EE6-4342-B048-85BDC9FD1C3A}</a:tableStyleId>
              </a:tblPr>
              <a:tblGrid>
                <a:gridCol w="2261576">
                  <a:extLst>
                    <a:ext uri="{9D8B030D-6E8A-4147-A177-3AD203B41FA5}">
                      <a16:colId xmlns:a16="http://schemas.microsoft.com/office/drawing/2014/main" val="1754342705"/>
                    </a:ext>
                  </a:extLst>
                </a:gridCol>
                <a:gridCol w="4390348">
                  <a:extLst>
                    <a:ext uri="{9D8B030D-6E8A-4147-A177-3AD203B41FA5}">
                      <a16:colId xmlns:a16="http://schemas.microsoft.com/office/drawing/2014/main" val="2907973497"/>
                    </a:ext>
                  </a:extLst>
                </a:gridCol>
              </a:tblGrid>
              <a:tr h="204741">
                <a:tc>
                  <a:txBody>
                    <a:bodyPr/>
                    <a:lstStyle/>
                    <a:p>
                      <a:pPr marL="0" algn="l" defTabSz="685800" rtl="0" eaLnBrk="1" latinLnBrk="0" hangingPunct="1"/>
                      <a:r>
                        <a:rPr lang="en-US" sz="1600" b="1" kern="1200" dirty="0">
                          <a:solidFill>
                            <a:schemeClr val="dk1"/>
                          </a:solidFill>
                          <a:latin typeface="+mn-lt"/>
                          <a:ea typeface="+mn-ea"/>
                          <a:cs typeface="+mn-cs"/>
                        </a:rPr>
                        <a:t>S02.0, S02.1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l" defTabSz="685800" rtl="0" eaLnBrk="1" latinLnBrk="0" hangingPunct="1"/>
                      <a:r>
                        <a:rPr lang="en-US" sz="1600" b="0" kern="1200" dirty="0">
                          <a:solidFill>
                            <a:schemeClr val="dk1"/>
                          </a:solidFill>
                          <a:latin typeface="+mn-lt"/>
                          <a:ea typeface="+mn-ea"/>
                          <a:cs typeface="+mn-cs"/>
                        </a:rPr>
                        <a:t>Fracture of skull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46577652"/>
                  </a:ext>
                </a:extLst>
              </a:tr>
              <a:tr h="469493">
                <a:tc>
                  <a:txBody>
                    <a:bodyPr/>
                    <a:lstStyle/>
                    <a:p>
                      <a:r>
                        <a:rPr lang="en-US" sz="1600" b="1" dirty="0"/>
                        <a:t>S02.8, S02.91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Fracture of other specified skull and facial bones; unspecified fracture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89567985"/>
                  </a:ext>
                </a:extLst>
              </a:tr>
              <a:tr h="469493">
                <a:tc>
                  <a:txBody>
                    <a:bodyPr/>
                    <a:lstStyle/>
                    <a:p>
                      <a:r>
                        <a:rPr lang="en-US" sz="1600" b="1" dirty="0"/>
                        <a:t>S04.02, S04.03, S04.04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Injury of optic chiasm; injury of optic tract and pathways; injuries of visual cortex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15561035"/>
                  </a:ext>
                </a:extLst>
              </a:tr>
              <a:tr h="278656">
                <a:tc>
                  <a:txBody>
                    <a:bodyPr/>
                    <a:lstStyle/>
                    <a:p>
                      <a:r>
                        <a:rPr lang="en-US" sz="1600" b="1" dirty="0"/>
                        <a:t>S06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Intracranial injury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765210057"/>
                  </a:ext>
                </a:extLst>
              </a:tr>
              <a:tr h="27953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b="1" dirty="0"/>
                        <a:t>S07.1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600" dirty="0"/>
                        <a:t>Crushing injury of skull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31112879"/>
                  </a:ext>
                </a:extLst>
              </a:tr>
              <a:tr h="27953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b="1" dirty="0"/>
                        <a:t>T74.4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600" dirty="0"/>
                        <a:t>Shaken infant syndrome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53966763"/>
                  </a:ext>
                </a:extLst>
              </a:tr>
              <a:tr h="278656">
                <a:tc gridSpan="2">
                  <a:txBody>
                    <a:bodyPr/>
                    <a:lstStyle/>
                    <a:p>
                      <a:r>
                        <a:rPr lang="en-US" sz="1400" dirty="0"/>
                        <a:t>*7</a:t>
                      </a:r>
                      <a:r>
                        <a:rPr lang="en-US" sz="1400" baseline="30000" dirty="0"/>
                        <a:t>th</a:t>
                      </a:r>
                      <a:r>
                        <a:rPr lang="en-US" sz="1400" dirty="0"/>
                        <a:t> character of A, B, or missing (reflects initial encounter, active treatment)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53840668"/>
                  </a:ext>
                </a:extLst>
              </a:tr>
            </a:tbl>
          </a:graphicData>
        </a:graphic>
      </p:graphicFrame>
    </p:spTree>
    <p:extLst>
      <p:ext uri="{BB962C8B-B14F-4D97-AF65-F5344CB8AC3E}">
        <p14:creationId xmlns:p14="http://schemas.microsoft.com/office/powerpoint/2010/main" val="30611819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57FF0-349C-469B-AC4A-C8FA0252EAD9}"/>
              </a:ext>
            </a:extLst>
          </p:cNvPr>
          <p:cNvSpPr>
            <a:spLocks noGrp="1"/>
          </p:cNvSpPr>
          <p:nvPr>
            <p:ph type="title"/>
          </p:nvPr>
        </p:nvSpPr>
        <p:spPr>
          <a:xfrm>
            <a:off x="1188720" y="274320"/>
            <a:ext cx="7537836" cy="548640"/>
          </a:xfrm>
        </p:spPr>
        <p:txBody>
          <a:bodyPr/>
          <a:lstStyle/>
          <a:p>
            <a:r>
              <a:rPr lang="en-US" sz="2800" dirty="0">
                <a:latin typeface="+mn-lt"/>
              </a:rPr>
              <a:t>TBI-related ED visits were highest among </a:t>
            </a:r>
            <a:r>
              <a:rPr lang="en-US" sz="2800" dirty="0">
                <a:solidFill>
                  <a:srgbClr val="003B70"/>
                </a:solidFill>
                <a:latin typeface="+mn-lt"/>
              </a:rPr>
              <a:t>25-34- and 75–84-year-olds</a:t>
            </a:r>
            <a:r>
              <a:rPr lang="en-US" sz="2800" dirty="0">
                <a:latin typeface="+mn-lt"/>
              </a:rPr>
              <a:t> </a:t>
            </a:r>
          </a:p>
        </p:txBody>
      </p:sp>
      <p:sp>
        <p:nvSpPr>
          <p:cNvPr id="12" name="TextBox 11">
            <a:extLst>
              <a:ext uri="{FF2B5EF4-FFF2-40B4-BE49-F238E27FC236}">
                <a16:creationId xmlns:a16="http://schemas.microsoft.com/office/drawing/2014/main" id="{66850FCD-4A5D-4CCC-8CB8-AF01897E918D}"/>
              </a:ext>
            </a:extLst>
          </p:cNvPr>
          <p:cNvSpPr txBox="1"/>
          <p:nvPr/>
        </p:nvSpPr>
        <p:spPr>
          <a:xfrm>
            <a:off x="1188720" y="1317889"/>
            <a:ext cx="5029200" cy="369332"/>
          </a:xfrm>
          <a:prstGeom prst="rect">
            <a:avLst/>
          </a:prstGeom>
          <a:noFill/>
        </p:spPr>
        <p:txBody>
          <a:bodyPr wrap="square" rtlCol="0">
            <a:spAutoFit/>
          </a:bodyPr>
          <a:lstStyle/>
          <a:p>
            <a:r>
              <a:rPr lang="en-US" b="1" dirty="0">
                <a:solidFill>
                  <a:srgbClr val="17375E"/>
                </a:solidFill>
              </a:rPr>
              <a:t>Rate by Age Group, 2023</a:t>
            </a:r>
          </a:p>
        </p:txBody>
      </p:sp>
      <p:graphicFrame>
        <p:nvGraphicFramePr>
          <p:cNvPr id="4" name="Chart 3">
            <a:extLst>
              <a:ext uri="{FF2B5EF4-FFF2-40B4-BE49-F238E27FC236}">
                <a16:creationId xmlns:a16="http://schemas.microsoft.com/office/drawing/2014/main" id="{00000000-0008-0000-0700-000002000000}"/>
              </a:ext>
            </a:extLst>
          </p:cNvPr>
          <p:cNvGraphicFramePr>
            <a:graphicFrameLocks/>
          </p:cNvGraphicFramePr>
          <p:nvPr>
            <p:extLst>
              <p:ext uri="{D42A27DB-BD31-4B8C-83A1-F6EECF244321}">
                <p14:modId xmlns:p14="http://schemas.microsoft.com/office/powerpoint/2010/main" val="232867352"/>
              </p:ext>
            </p:extLst>
          </p:nvPr>
        </p:nvGraphicFramePr>
        <p:xfrm>
          <a:off x="1188720" y="1812897"/>
          <a:ext cx="7702062" cy="423457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21DC6624-E793-17F7-029E-BB732E7407C1}"/>
              </a:ext>
            </a:extLst>
          </p:cNvPr>
          <p:cNvSpPr txBox="1"/>
          <p:nvPr/>
        </p:nvSpPr>
        <p:spPr>
          <a:xfrm>
            <a:off x="1188720" y="6126480"/>
            <a:ext cx="2957380" cy="507831"/>
          </a:xfrm>
          <a:prstGeom prst="rect">
            <a:avLst/>
          </a:prstGeom>
          <a:noFill/>
        </p:spPr>
        <p:txBody>
          <a:bodyPr wrap="square" rtlCol="0">
            <a:spAutoFit/>
          </a:bodyPr>
          <a:lstStyle/>
          <a:p>
            <a:r>
              <a:rPr lang="en-US" sz="900" dirty="0"/>
              <a:t>Limited to NC Residents, 2023</a:t>
            </a:r>
          </a:p>
          <a:p>
            <a:r>
              <a:rPr lang="en-US" sz="900" b="1" dirty="0"/>
              <a:t>Source: NC DETECT (2023)</a:t>
            </a:r>
          </a:p>
          <a:p>
            <a:r>
              <a:rPr lang="en-US" sz="900" dirty="0"/>
              <a:t>Analysis by Injury Epidemiology and Surveillance Unit</a:t>
            </a:r>
          </a:p>
        </p:txBody>
      </p:sp>
    </p:spTree>
    <p:extLst>
      <p:ext uri="{BB962C8B-B14F-4D97-AF65-F5344CB8AC3E}">
        <p14:creationId xmlns:p14="http://schemas.microsoft.com/office/powerpoint/2010/main" val="42454054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57FF0-349C-469B-AC4A-C8FA0252EAD9}"/>
              </a:ext>
            </a:extLst>
          </p:cNvPr>
          <p:cNvSpPr>
            <a:spLocks noGrp="1"/>
          </p:cNvSpPr>
          <p:nvPr>
            <p:ph type="title"/>
          </p:nvPr>
        </p:nvSpPr>
        <p:spPr>
          <a:xfrm>
            <a:off x="274320" y="1097280"/>
            <a:ext cx="8563554" cy="548640"/>
          </a:xfrm>
        </p:spPr>
        <p:txBody>
          <a:bodyPr/>
          <a:lstStyle/>
          <a:p>
            <a:r>
              <a:rPr lang="en-US" sz="3000" dirty="0">
                <a:latin typeface="+mn-lt"/>
              </a:rPr>
              <a:t>Adults </a:t>
            </a:r>
            <a:r>
              <a:rPr lang="en-US" sz="3000" dirty="0">
                <a:solidFill>
                  <a:srgbClr val="003B70"/>
                </a:solidFill>
                <a:latin typeface="+mn-lt"/>
              </a:rPr>
              <a:t>85 and older </a:t>
            </a:r>
            <a:r>
              <a:rPr lang="en-US" sz="3000" dirty="0">
                <a:latin typeface="+mn-lt"/>
              </a:rPr>
              <a:t>have the highest rates of TBI-related ED Visits</a:t>
            </a:r>
          </a:p>
        </p:txBody>
      </p:sp>
      <p:sp>
        <p:nvSpPr>
          <p:cNvPr id="7" name="TextBox 6">
            <a:extLst>
              <a:ext uri="{FF2B5EF4-FFF2-40B4-BE49-F238E27FC236}">
                <a16:creationId xmlns:a16="http://schemas.microsoft.com/office/drawing/2014/main" id="{900C7743-64A1-48AB-BA70-EC786780A008}"/>
              </a:ext>
            </a:extLst>
          </p:cNvPr>
          <p:cNvSpPr txBox="1"/>
          <p:nvPr/>
        </p:nvSpPr>
        <p:spPr>
          <a:xfrm>
            <a:off x="325377" y="2117404"/>
            <a:ext cx="3530991" cy="369332"/>
          </a:xfrm>
          <a:prstGeom prst="rect">
            <a:avLst/>
          </a:prstGeom>
          <a:noFill/>
        </p:spPr>
        <p:txBody>
          <a:bodyPr wrap="square" rtlCol="0">
            <a:spAutoFit/>
          </a:bodyPr>
          <a:lstStyle/>
          <a:p>
            <a:r>
              <a:rPr lang="en-US" b="1" dirty="0">
                <a:solidFill>
                  <a:srgbClr val="17375E"/>
                </a:solidFill>
              </a:rPr>
              <a:t>Rate by Age Group, 2023</a:t>
            </a:r>
          </a:p>
        </p:txBody>
      </p:sp>
      <p:sp>
        <p:nvSpPr>
          <p:cNvPr id="4" name="TextBox 3">
            <a:extLst>
              <a:ext uri="{FF2B5EF4-FFF2-40B4-BE49-F238E27FC236}">
                <a16:creationId xmlns:a16="http://schemas.microsoft.com/office/drawing/2014/main" id="{1E9B9C21-BDE3-FF22-93BB-6742952E5A22}"/>
              </a:ext>
            </a:extLst>
          </p:cNvPr>
          <p:cNvSpPr txBox="1"/>
          <p:nvPr/>
        </p:nvSpPr>
        <p:spPr>
          <a:xfrm>
            <a:off x="274320" y="6126480"/>
            <a:ext cx="2957380" cy="507831"/>
          </a:xfrm>
          <a:prstGeom prst="rect">
            <a:avLst/>
          </a:prstGeom>
          <a:noFill/>
        </p:spPr>
        <p:txBody>
          <a:bodyPr wrap="square" rtlCol="0">
            <a:spAutoFit/>
          </a:bodyPr>
          <a:lstStyle/>
          <a:p>
            <a:r>
              <a:rPr lang="en-US" sz="900" dirty="0"/>
              <a:t>Limited to NC Residents, 2023</a:t>
            </a:r>
          </a:p>
          <a:p>
            <a:r>
              <a:rPr lang="en-US" sz="900" b="1" dirty="0"/>
              <a:t>Source: NC DETECT (2023)</a:t>
            </a:r>
          </a:p>
          <a:p>
            <a:r>
              <a:rPr lang="en-US" sz="900" dirty="0"/>
              <a:t>Analysis by Injury Epidemiology and Surveillance Unit</a:t>
            </a:r>
          </a:p>
        </p:txBody>
      </p:sp>
      <p:graphicFrame>
        <p:nvGraphicFramePr>
          <p:cNvPr id="3" name="Chart 2">
            <a:extLst>
              <a:ext uri="{FF2B5EF4-FFF2-40B4-BE49-F238E27FC236}">
                <a16:creationId xmlns:a16="http://schemas.microsoft.com/office/drawing/2014/main" id="{00000000-0008-0000-0700-000003000000}"/>
              </a:ext>
            </a:extLst>
          </p:cNvPr>
          <p:cNvGraphicFramePr>
            <a:graphicFrameLocks/>
          </p:cNvGraphicFramePr>
          <p:nvPr>
            <p:extLst>
              <p:ext uri="{D42A27DB-BD31-4B8C-83A1-F6EECF244321}">
                <p14:modId xmlns:p14="http://schemas.microsoft.com/office/powerpoint/2010/main" val="1275527607"/>
              </p:ext>
            </p:extLst>
          </p:nvPr>
        </p:nvGraphicFramePr>
        <p:xfrm>
          <a:off x="325377" y="2501564"/>
          <a:ext cx="8373780" cy="369205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892436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7A8740F-0F27-4016-B1BD-2F893231F8C7}"/>
              </a:ext>
            </a:extLst>
          </p:cNvPr>
          <p:cNvSpPr>
            <a:spLocks noGrp="1"/>
          </p:cNvSpPr>
          <p:nvPr>
            <p:ph type="title"/>
          </p:nvPr>
        </p:nvSpPr>
        <p:spPr>
          <a:xfrm>
            <a:off x="274320" y="1097280"/>
            <a:ext cx="8563554" cy="548640"/>
          </a:xfrm>
        </p:spPr>
        <p:txBody>
          <a:bodyPr/>
          <a:lstStyle/>
          <a:p>
            <a:r>
              <a:rPr lang="en-US" sz="2800" dirty="0">
                <a:latin typeface="+mn-lt"/>
              </a:rPr>
              <a:t>TBI-related ED visit rates were highest among men ages </a:t>
            </a:r>
            <a:r>
              <a:rPr lang="en-US" sz="2800" b="1" i="0" u="none" strike="noStrike" dirty="0">
                <a:solidFill>
                  <a:srgbClr val="17375E"/>
                </a:solidFill>
                <a:effectLst/>
                <a:latin typeface="Arial" panose="020B0604020202020204" pitchFamily="34" charset="0"/>
              </a:rPr>
              <a:t>85 and older</a:t>
            </a:r>
            <a:r>
              <a:rPr lang="en-US" sz="2000" dirty="0"/>
              <a:t> </a:t>
            </a:r>
            <a:r>
              <a:rPr lang="en-US" sz="2800" dirty="0">
                <a:latin typeface="+mn-lt"/>
              </a:rPr>
              <a:t>in </a:t>
            </a:r>
            <a:r>
              <a:rPr lang="en-US" sz="2800" dirty="0">
                <a:solidFill>
                  <a:srgbClr val="003B70"/>
                </a:solidFill>
                <a:latin typeface="+mn-lt"/>
              </a:rPr>
              <a:t>2023</a:t>
            </a:r>
          </a:p>
        </p:txBody>
      </p:sp>
      <p:sp>
        <p:nvSpPr>
          <p:cNvPr id="4" name="TextBox 3">
            <a:extLst>
              <a:ext uri="{FF2B5EF4-FFF2-40B4-BE49-F238E27FC236}">
                <a16:creationId xmlns:a16="http://schemas.microsoft.com/office/drawing/2014/main" id="{30AF2AD8-E202-FD26-B334-16E5CC0D7B5C}"/>
              </a:ext>
            </a:extLst>
          </p:cNvPr>
          <p:cNvSpPr txBox="1"/>
          <p:nvPr/>
        </p:nvSpPr>
        <p:spPr>
          <a:xfrm>
            <a:off x="274320" y="6126480"/>
            <a:ext cx="2957380" cy="507831"/>
          </a:xfrm>
          <a:prstGeom prst="rect">
            <a:avLst/>
          </a:prstGeom>
          <a:noFill/>
        </p:spPr>
        <p:txBody>
          <a:bodyPr wrap="square" rtlCol="0">
            <a:spAutoFit/>
          </a:bodyPr>
          <a:lstStyle/>
          <a:p>
            <a:r>
              <a:rPr lang="en-US" sz="900" dirty="0"/>
              <a:t>Limited to NC Residents, 2023</a:t>
            </a:r>
          </a:p>
          <a:p>
            <a:r>
              <a:rPr lang="en-US" sz="900" b="1" dirty="0"/>
              <a:t>Source: NC DETECT (2023)</a:t>
            </a:r>
          </a:p>
          <a:p>
            <a:r>
              <a:rPr lang="en-US" sz="900" dirty="0"/>
              <a:t>Analysis by Injury Epidemiology and Surveillance Unit</a:t>
            </a:r>
          </a:p>
        </p:txBody>
      </p:sp>
      <p:graphicFrame>
        <p:nvGraphicFramePr>
          <p:cNvPr id="2" name="Chart 1">
            <a:extLst>
              <a:ext uri="{FF2B5EF4-FFF2-40B4-BE49-F238E27FC236}">
                <a16:creationId xmlns:a16="http://schemas.microsoft.com/office/drawing/2014/main" id="{74F29A67-5855-4C1C-94EE-F8D5E3B5CEA6}"/>
              </a:ext>
            </a:extLst>
          </p:cNvPr>
          <p:cNvGraphicFramePr>
            <a:graphicFrameLocks/>
          </p:cNvGraphicFramePr>
          <p:nvPr>
            <p:extLst>
              <p:ext uri="{D42A27DB-BD31-4B8C-83A1-F6EECF244321}">
                <p14:modId xmlns:p14="http://schemas.microsoft.com/office/powerpoint/2010/main" val="1377909046"/>
              </p:ext>
            </p:extLst>
          </p:nvPr>
        </p:nvGraphicFramePr>
        <p:xfrm>
          <a:off x="212017" y="1973179"/>
          <a:ext cx="8719965" cy="42204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176980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54951A0-62B4-4C6D-846F-34EF59CB9110}"/>
              </a:ext>
            </a:extLst>
          </p:cNvPr>
          <p:cNvSpPr>
            <a:spLocks noGrp="1"/>
          </p:cNvSpPr>
          <p:nvPr>
            <p:ph type="body" sz="quarter" idx="10"/>
          </p:nvPr>
        </p:nvSpPr>
        <p:spPr>
          <a:xfrm>
            <a:off x="274320" y="2103120"/>
            <a:ext cx="8563554" cy="4142629"/>
          </a:xfrm>
        </p:spPr>
        <p:txBody>
          <a:bodyPr/>
          <a:lstStyle/>
          <a:p>
            <a:r>
              <a:rPr lang="en-US" sz="2400" b="0" dirty="0">
                <a:latin typeface="+mn-lt"/>
              </a:rPr>
              <a:t>In 2023, traumatic brain injuries resulted in:</a:t>
            </a:r>
          </a:p>
          <a:p>
            <a:pPr lvl="1"/>
            <a:r>
              <a:rPr lang="en-US" b="0" dirty="0">
                <a:latin typeface="+mn-lt"/>
              </a:rPr>
              <a:t>Over </a:t>
            </a:r>
            <a:r>
              <a:rPr lang="en-US" sz="1800" b="1" i="0" u="none" strike="noStrike" dirty="0">
                <a:solidFill>
                  <a:srgbClr val="17375E"/>
                </a:solidFill>
                <a:effectLst/>
                <a:latin typeface="Arial" panose="020B0604020202020204" pitchFamily="34" charset="0"/>
              </a:rPr>
              <a:t>2,500</a:t>
            </a:r>
            <a:r>
              <a:rPr lang="en-US" dirty="0"/>
              <a:t> </a:t>
            </a:r>
            <a:r>
              <a:rPr lang="en-US" b="0" dirty="0">
                <a:latin typeface="+mn-lt"/>
              </a:rPr>
              <a:t>deaths</a:t>
            </a:r>
          </a:p>
          <a:p>
            <a:pPr lvl="1"/>
            <a:r>
              <a:rPr lang="en-US" b="0" dirty="0">
                <a:latin typeface="+mn-lt"/>
              </a:rPr>
              <a:t>Over </a:t>
            </a:r>
            <a:r>
              <a:rPr lang="en-US" sz="1800" b="1" i="0" u="none" strike="noStrike" dirty="0">
                <a:solidFill>
                  <a:srgbClr val="7F9E3F"/>
                </a:solidFill>
                <a:effectLst/>
                <a:latin typeface="Arial" panose="020B0604020202020204" pitchFamily="34" charset="0"/>
              </a:rPr>
              <a:t>7,500</a:t>
            </a:r>
            <a:r>
              <a:rPr lang="en-US" dirty="0"/>
              <a:t> </a:t>
            </a:r>
            <a:r>
              <a:rPr lang="en-US" b="0" dirty="0">
                <a:latin typeface="+mn-lt"/>
              </a:rPr>
              <a:t>hospitalizations</a:t>
            </a:r>
          </a:p>
          <a:p>
            <a:pPr lvl="1"/>
            <a:r>
              <a:rPr lang="en-US" b="0" dirty="0">
                <a:latin typeface="+mn-lt"/>
              </a:rPr>
              <a:t>Over </a:t>
            </a:r>
            <a:r>
              <a:rPr lang="en-US" sz="1800" b="1" i="0" u="none" strike="noStrike" dirty="0">
                <a:solidFill>
                  <a:srgbClr val="643275"/>
                </a:solidFill>
                <a:effectLst/>
                <a:latin typeface="Arial" panose="020B0604020202020204" pitchFamily="34" charset="0"/>
              </a:rPr>
              <a:t>30,000</a:t>
            </a:r>
            <a:r>
              <a:rPr lang="en-US" dirty="0"/>
              <a:t> </a:t>
            </a:r>
            <a:r>
              <a:rPr lang="en-US" b="0" dirty="0">
                <a:latin typeface="+mn-lt"/>
              </a:rPr>
              <a:t>emergency department visits</a:t>
            </a:r>
          </a:p>
          <a:p>
            <a:r>
              <a:rPr lang="en-US" sz="2400" b="0" dirty="0">
                <a:latin typeface="+mn-lt"/>
              </a:rPr>
              <a:t>Most TBI-related injuries and deaths occurred among </a:t>
            </a:r>
            <a:r>
              <a:rPr lang="en-US" sz="2400" dirty="0">
                <a:latin typeface="+mn-lt"/>
              </a:rPr>
              <a:t>males </a:t>
            </a:r>
            <a:r>
              <a:rPr lang="en-US" sz="2400" b="0" dirty="0">
                <a:latin typeface="+mn-lt"/>
              </a:rPr>
              <a:t>and</a:t>
            </a:r>
            <a:r>
              <a:rPr lang="en-US" sz="2400" dirty="0">
                <a:latin typeface="+mn-lt"/>
              </a:rPr>
              <a:t> non-Hispanic Whites</a:t>
            </a:r>
          </a:p>
          <a:p>
            <a:r>
              <a:rPr lang="en-US" sz="2400" b="0" dirty="0">
                <a:latin typeface="+mn-lt"/>
              </a:rPr>
              <a:t>Rates of TBI were highest in the </a:t>
            </a:r>
            <a:r>
              <a:rPr lang="en-US" sz="2400" dirty="0">
                <a:latin typeface="+mn-lt"/>
              </a:rPr>
              <a:t>75-84 </a:t>
            </a:r>
            <a:r>
              <a:rPr lang="en-US" sz="2400" b="0" dirty="0">
                <a:latin typeface="+mn-lt"/>
              </a:rPr>
              <a:t>and</a:t>
            </a:r>
            <a:r>
              <a:rPr lang="en-US" sz="2400" dirty="0">
                <a:latin typeface="+mn-lt"/>
              </a:rPr>
              <a:t> 85 and older </a:t>
            </a:r>
            <a:r>
              <a:rPr lang="en-US" sz="2400" b="0" dirty="0">
                <a:latin typeface="+mn-lt"/>
              </a:rPr>
              <a:t>age groups</a:t>
            </a:r>
          </a:p>
          <a:p>
            <a:r>
              <a:rPr lang="en-US" sz="2400" b="0" dirty="0">
                <a:latin typeface="+mn-lt"/>
              </a:rPr>
              <a:t>Most traumatic brain injuries were related to </a:t>
            </a:r>
            <a:r>
              <a:rPr lang="en-US" sz="2400" dirty="0">
                <a:latin typeface="+mn-lt"/>
              </a:rPr>
              <a:t>unintentional falls</a:t>
            </a:r>
          </a:p>
          <a:p>
            <a:pPr marL="0" indent="0">
              <a:buNone/>
            </a:pPr>
            <a:endParaRPr lang="en-US" sz="2400" dirty="0">
              <a:latin typeface="+mn-lt"/>
            </a:endParaRPr>
          </a:p>
          <a:p>
            <a:endParaRPr lang="en-US" dirty="0">
              <a:latin typeface="+mn-lt"/>
            </a:endParaRPr>
          </a:p>
          <a:p>
            <a:endParaRPr lang="en-US" dirty="0">
              <a:latin typeface="+mn-lt"/>
            </a:endParaRPr>
          </a:p>
        </p:txBody>
      </p:sp>
      <p:sp>
        <p:nvSpPr>
          <p:cNvPr id="2" name="Title 1">
            <a:extLst>
              <a:ext uri="{FF2B5EF4-FFF2-40B4-BE49-F238E27FC236}">
                <a16:creationId xmlns:a16="http://schemas.microsoft.com/office/drawing/2014/main" id="{4C5CA687-48DD-4EBD-B182-6A982364AB31}"/>
              </a:ext>
            </a:extLst>
          </p:cNvPr>
          <p:cNvSpPr>
            <a:spLocks noGrp="1"/>
          </p:cNvSpPr>
          <p:nvPr>
            <p:ph type="title"/>
          </p:nvPr>
        </p:nvSpPr>
        <p:spPr>
          <a:xfrm>
            <a:off x="274320" y="1097280"/>
            <a:ext cx="8563554" cy="548640"/>
          </a:xfrm>
        </p:spPr>
        <p:txBody>
          <a:bodyPr/>
          <a:lstStyle/>
          <a:p>
            <a:r>
              <a:rPr lang="en-US" sz="3200" dirty="0">
                <a:latin typeface="+mn-lt"/>
              </a:rPr>
              <a:t>Summary of Traumatic Brain Injury in North Carolina</a:t>
            </a:r>
          </a:p>
        </p:txBody>
      </p:sp>
    </p:spTree>
    <p:extLst>
      <p:ext uri="{BB962C8B-B14F-4D97-AF65-F5344CB8AC3E}">
        <p14:creationId xmlns:p14="http://schemas.microsoft.com/office/powerpoint/2010/main" val="35849930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C309EF8-1470-7734-89B6-B456DC5A794E}"/>
              </a:ext>
            </a:extLst>
          </p:cNvPr>
          <p:cNvSpPr>
            <a:spLocks noGrp="1"/>
          </p:cNvSpPr>
          <p:nvPr>
            <p:ph type="sldNum" sz="quarter" idx="14"/>
          </p:nvPr>
        </p:nvSpPr>
        <p:spPr/>
        <p:txBody>
          <a:bodyPr/>
          <a:lstStyle/>
          <a:p>
            <a:fld id="{11F27F3A-B3E9-41ED-AF8F-A365F10BB65F}" type="slidenum">
              <a:rPr lang="en-US" smtClean="0"/>
              <a:pPr/>
              <a:t>34</a:t>
            </a:fld>
            <a:endParaRPr lang="en-US" dirty="0"/>
          </a:p>
        </p:txBody>
      </p:sp>
      <p:sp>
        <p:nvSpPr>
          <p:cNvPr id="6" name="Title 1">
            <a:extLst>
              <a:ext uri="{FF2B5EF4-FFF2-40B4-BE49-F238E27FC236}">
                <a16:creationId xmlns:a16="http://schemas.microsoft.com/office/drawing/2014/main" id="{D366AD7D-8405-5434-8BFC-15A30AFB8069}"/>
              </a:ext>
            </a:extLst>
          </p:cNvPr>
          <p:cNvSpPr>
            <a:spLocks noGrp="1"/>
          </p:cNvSpPr>
          <p:nvPr>
            <p:ph type="title"/>
          </p:nvPr>
        </p:nvSpPr>
        <p:spPr>
          <a:xfrm>
            <a:off x="274320" y="1097280"/>
            <a:ext cx="8621835" cy="1072055"/>
          </a:xfrm>
        </p:spPr>
        <p:txBody>
          <a:bodyPr/>
          <a:lstStyle/>
          <a:p>
            <a:r>
              <a:rPr lang="en-US" sz="3200" dirty="0">
                <a:solidFill>
                  <a:srgbClr val="4F81BD"/>
                </a:solidFill>
              </a:rPr>
              <a:t>IVPB Data Support now available! </a:t>
            </a:r>
          </a:p>
        </p:txBody>
      </p:sp>
      <p:pic>
        <p:nvPicPr>
          <p:cNvPr id="7" name="Picture 6">
            <a:extLst>
              <a:ext uri="{FF2B5EF4-FFF2-40B4-BE49-F238E27FC236}">
                <a16:creationId xmlns:a16="http://schemas.microsoft.com/office/drawing/2014/main" id="{C7ADBD5A-00DC-AB4B-1216-EC8FD4108BAE}"/>
              </a:ext>
            </a:extLst>
          </p:cNvPr>
          <p:cNvPicPr>
            <a:picLocks noChangeAspect="1"/>
          </p:cNvPicPr>
          <p:nvPr/>
        </p:nvPicPr>
        <p:blipFill>
          <a:blip r:embed="rId2"/>
          <a:stretch>
            <a:fillRect/>
          </a:stretch>
        </p:blipFill>
        <p:spPr>
          <a:xfrm>
            <a:off x="3116157" y="2756212"/>
            <a:ext cx="5398135" cy="3648633"/>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8942CFFF-1787-E39A-31C1-BFD0DCC02926}"/>
              </a:ext>
            </a:extLst>
          </p:cNvPr>
          <p:cNvSpPr txBox="1"/>
          <p:nvPr/>
        </p:nvSpPr>
        <p:spPr>
          <a:xfrm>
            <a:off x="629708" y="2756212"/>
            <a:ext cx="2347713" cy="1754326"/>
          </a:xfrm>
          <a:prstGeom prst="rect">
            <a:avLst/>
          </a:prstGeom>
          <a:noFill/>
        </p:spPr>
        <p:txBody>
          <a:bodyPr wrap="square" rtlCol="0">
            <a:spAutoFit/>
          </a:bodyPr>
          <a:lstStyle/>
          <a:p>
            <a:pPr marL="285750" indent="-285750">
              <a:buFont typeface="Arial" panose="020B0604020202020204" pitchFamily="34" charset="0"/>
              <a:buChar char="•"/>
            </a:pPr>
            <a:r>
              <a:rPr lang="en-US" b="1" dirty="0">
                <a:solidFill>
                  <a:srgbClr val="2F7F95"/>
                </a:solidFill>
                <a:hlinkClick r:id="rId3">
                  <a:extLst>
                    <a:ext uri="{A12FA001-AC4F-418D-AE19-62706E023703}">
                      <ahyp:hlinkClr xmlns:ahyp="http://schemas.microsoft.com/office/drawing/2018/hyperlinkcolor" val="tx"/>
                    </a:ext>
                  </a:extLst>
                </a:hlinkClick>
              </a:rPr>
              <a:t>IVPB Data Request Policy</a:t>
            </a:r>
            <a:endParaRPr lang="en-US" b="1" dirty="0">
              <a:solidFill>
                <a:srgbClr val="2F7F95"/>
              </a:solidFill>
            </a:endParaRPr>
          </a:p>
          <a:p>
            <a:pPr marL="285750" indent="-285750">
              <a:buFont typeface="Arial" panose="020B0604020202020204" pitchFamily="34" charset="0"/>
              <a:buChar char="•"/>
            </a:pPr>
            <a:endParaRPr lang="en-US" dirty="0">
              <a:solidFill>
                <a:srgbClr val="2F7F95"/>
              </a:solidFill>
            </a:endParaRPr>
          </a:p>
          <a:p>
            <a:pPr marL="285750" indent="-285750">
              <a:buFont typeface="Arial" panose="020B0604020202020204" pitchFamily="34" charset="0"/>
              <a:buChar char="•"/>
            </a:pPr>
            <a:r>
              <a:rPr lang="en-US" b="1" dirty="0">
                <a:solidFill>
                  <a:srgbClr val="2F7F95"/>
                </a:solidFill>
                <a:hlinkClick r:id="rId4">
                  <a:extLst>
                    <a:ext uri="{A12FA001-AC4F-418D-AE19-62706E023703}">
                      <ahyp:hlinkClr xmlns:ahyp="http://schemas.microsoft.com/office/drawing/2018/hyperlinkcolor" val="tx"/>
                    </a:ext>
                  </a:extLst>
                </a:hlinkClick>
              </a:rPr>
              <a:t>IVPB Data Support Bookings</a:t>
            </a:r>
            <a:endParaRPr lang="en-US" b="1" dirty="0">
              <a:solidFill>
                <a:srgbClr val="2F7F95"/>
              </a:solidFill>
            </a:endParaRPr>
          </a:p>
        </p:txBody>
      </p:sp>
      <p:pic>
        <p:nvPicPr>
          <p:cNvPr id="9" name="Picture 8">
            <a:extLst>
              <a:ext uri="{FF2B5EF4-FFF2-40B4-BE49-F238E27FC236}">
                <a16:creationId xmlns:a16="http://schemas.microsoft.com/office/drawing/2014/main" id="{F532FFE4-9205-15B5-EDEA-330C74094AD6}"/>
              </a:ext>
            </a:extLst>
          </p:cNvPr>
          <p:cNvPicPr>
            <a:picLocks noChangeAspect="1"/>
          </p:cNvPicPr>
          <p:nvPr/>
        </p:nvPicPr>
        <p:blipFill>
          <a:blip r:embed="rId5"/>
          <a:stretch>
            <a:fillRect/>
          </a:stretch>
        </p:blipFill>
        <p:spPr>
          <a:xfrm>
            <a:off x="1009362" y="4764948"/>
            <a:ext cx="1639897" cy="1639897"/>
          </a:xfrm>
          <a:prstGeom prst="rect">
            <a:avLst/>
          </a:prstGeom>
          <a:ln>
            <a:no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id="{D2F430E3-3969-9EA2-6532-6666992A8CFC}"/>
              </a:ext>
            </a:extLst>
          </p:cNvPr>
          <p:cNvSpPr txBox="1"/>
          <p:nvPr/>
        </p:nvSpPr>
        <p:spPr>
          <a:xfrm>
            <a:off x="274320" y="1661503"/>
            <a:ext cx="7801060" cy="1015663"/>
          </a:xfrm>
          <a:prstGeom prst="rect">
            <a:avLst/>
          </a:prstGeom>
          <a:noFill/>
        </p:spPr>
        <p:txBody>
          <a:bodyPr wrap="square" rtlCol="0">
            <a:spAutoFit/>
          </a:bodyPr>
          <a:lstStyle/>
          <a:p>
            <a:r>
              <a:rPr lang="en-US" sz="2000" dirty="0">
                <a:solidFill>
                  <a:srgbClr val="17375E"/>
                </a:solidFill>
              </a:rPr>
              <a:t>Book time with an IVPB epidemiologist to discuss available data products, to talk through custom data requests, or for general data questions.</a:t>
            </a:r>
          </a:p>
        </p:txBody>
      </p:sp>
    </p:spTree>
    <p:extLst>
      <p:ext uri="{BB962C8B-B14F-4D97-AF65-F5344CB8AC3E}">
        <p14:creationId xmlns:p14="http://schemas.microsoft.com/office/powerpoint/2010/main" val="25118007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E365533A-47E5-41AD-8D9E-AF950143D75E}"/>
              </a:ext>
            </a:extLst>
          </p:cNvPr>
          <p:cNvSpPr>
            <a:spLocks noGrp="1"/>
          </p:cNvSpPr>
          <p:nvPr>
            <p:ph type="body" sz="quarter" idx="10"/>
          </p:nvPr>
        </p:nvSpPr>
        <p:spPr/>
        <p:txBody>
          <a:bodyPr/>
          <a:lstStyle/>
          <a:p>
            <a:pPr marL="0" marR="0" lvl="0" indent="0" algn="ctr" defTabSz="514350" rtl="0" eaLnBrk="1" fontAlgn="auto" latinLnBrk="0" hangingPunct="1">
              <a:lnSpc>
                <a:spcPct val="90000"/>
              </a:lnSpc>
              <a:spcBef>
                <a:spcPts val="563"/>
              </a:spcBef>
              <a:spcAft>
                <a:spcPts val="0"/>
              </a:spcAft>
              <a:buClrTx/>
              <a:buSzTx/>
              <a:buFont typeface="Arial" panose="020B0604020202020204" pitchFamily="34" charset="0"/>
              <a:buNone/>
              <a:tabLst/>
              <a:defRPr/>
            </a:pPr>
            <a:r>
              <a:rPr kumimoji="0" lang="en-US" sz="6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Questions?</a:t>
            </a:r>
          </a:p>
          <a:p>
            <a:pPr algn="ctr">
              <a:defRPr/>
            </a:pPr>
            <a:endParaRPr lang="en-US" sz="3200" dirty="0">
              <a:solidFill>
                <a:schemeClr val="accent6"/>
              </a:solidFill>
              <a:hlinkClick r:id="" action="ppaction://noaction">
                <a:extLst>
                  <a:ext uri="{A12FA001-AC4F-418D-AE19-62706E023703}">
                    <ahyp:hlinkClr xmlns:ahyp="http://schemas.microsoft.com/office/drawing/2018/hyperlinkcolor" val="tx"/>
                  </a:ext>
                </a:extLst>
              </a:hlinkClick>
            </a:endParaRPr>
          </a:p>
          <a:p>
            <a:pPr algn="ctr">
              <a:defRPr/>
            </a:pPr>
            <a:r>
              <a:rPr lang="en-US" sz="3200" dirty="0">
                <a:solidFill>
                  <a:schemeClr val="accent6"/>
                </a:solidFill>
                <a:hlinkClick r:id="" action="ppaction://noaction">
                  <a:extLst>
                    <a:ext uri="{A12FA001-AC4F-418D-AE19-62706E023703}">
                      <ahyp:hlinkClr xmlns:ahyp="http://schemas.microsoft.com/office/drawing/2018/hyperlinkcolor" val="tx"/>
                    </a:ext>
                  </a:extLst>
                </a:hlinkClick>
              </a:rPr>
              <a:t>InjuryData@dhhs.nc.gov</a:t>
            </a:r>
            <a:endParaRPr lang="en-US" sz="3200" dirty="0">
              <a:solidFill>
                <a:schemeClr val="accent6"/>
              </a:solidFill>
            </a:endParaRPr>
          </a:p>
          <a:p>
            <a:pPr marL="0" marR="0" lvl="0" indent="0" algn="ctr" defTabSz="514350" rtl="0" eaLnBrk="1" fontAlgn="auto" latinLnBrk="0" hangingPunct="1">
              <a:lnSpc>
                <a:spcPct val="90000"/>
              </a:lnSpc>
              <a:spcBef>
                <a:spcPts val="563"/>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ctr" defTabSz="514350" rtl="0" eaLnBrk="1" fontAlgn="auto" latinLnBrk="0" hangingPunct="1">
              <a:lnSpc>
                <a:spcPct val="90000"/>
              </a:lnSpc>
              <a:spcBef>
                <a:spcPts val="563"/>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Injury and Violence Prevention Branch</a:t>
            </a:r>
          </a:p>
          <a:p>
            <a:pPr marL="0" marR="0" lvl="0" indent="0" algn="ctr" defTabSz="514350" rtl="0" eaLnBrk="1" fontAlgn="auto" latinLnBrk="0" hangingPunct="1">
              <a:lnSpc>
                <a:spcPct val="90000"/>
              </a:lnSpc>
              <a:spcBef>
                <a:spcPts val="563"/>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Division of Public Health</a:t>
            </a:r>
          </a:p>
          <a:p>
            <a:pPr marL="0" marR="0" lvl="0" indent="0" algn="ctr" defTabSz="514350" rtl="0" eaLnBrk="1" fontAlgn="auto" latinLnBrk="0" hangingPunct="1">
              <a:lnSpc>
                <a:spcPct val="90000"/>
              </a:lnSpc>
              <a:spcBef>
                <a:spcPts val="563"/>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algn="ctr"/>
            <a:r>
              <a:rPr lang="en-US" sz="3200" dirty="0">
                <a:solidFill>
                  <a:schemeClr val="accent6"/>
                </a:solidFill>
                <a:hlinkClick r:id="rId2">
                  <a:extLst>
                    <a:ext uri="{A12FA001-AC4F-418D-AE19-62706E023703}">
                      <ahyp:hlinkClr xmlns:ahyp="http://schemas.microsoft.com/office/drawing/2018/hyperlinkcolor" val="tx"/>
                    </a:ext>
                  </a:extLst>
                </a:hlinkClick>
              </a:rPr>
              <a:t>www.dph.ncdhhs.gov/programs/chronic-disease-and-injury/injury-and-violence-prevention-branch</a:t>
            </a:r>
            <a:endParaRPr lang="en-US" sz="3200" dirty="0">
              <a:solidFill>
                <a:schemeClr val="accent6"/>
              </a:solidFill>
            </a:endParaRPr>
          </a:p>
        </p:txBody>
      </p:sp>
    </p:spTree>
    <p:extLst>
      <p:ext uri="{BB962C8B-B14F-4D97-AF65-F5344CB8AC3E}">
        <p14:creationId xmlns:p14="http://schemas.microsoft.com/office/powerpoint/2010/main" val="218376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B68D4-36D8-4A3A-9BE5-CE49019BF456}"/>
              </a:ext>
            </a:extLst>
          </p:cNvPr>
          <p:cNvSpPr>
            <a:spLocks noGrp="1"/>
          </p:cNvSpPr>
          <p:nvPr>
            <p:ph type="title"/>
          </p:nvPr>
        </p:nvSpPr>
        <p:spPr>
          <a:xfrm>
            <a:off x="274320" y="1097280"/>
            <a:ext cx="8563554" cy="548640"/>
          </a:xfrm>
        </p:spPr>
        <p:txBody>
          <a:bodyPr/>
          <a:lstStyle/>
          <a:p>
            <a:r>
              <a:rPr lang="en-US" sz="3200" dirty="0">
                <a:latin typeface="+mn-lt"/>
              </a:rPr>
              <a:t>Most older adults (ages 65+) in NC are non-Hispanic White</a:t>
            </a:r>
          </a:p>
        </p:txBody>
      </p:sp>
      <p:graphicFrame>
        <p:nvGraphicFramePr>
          <p:cNvPr id="6" name="Chart 5">
            <a:extLst>
              <a:ext uri="{FF2B5EF4-FFF2-40B4-BE49-F238E27FC236}">
                <a16:creationId xmlns:a16="http://schemas.microsoft.com/office/drawing/2014/main" id="{85DF49E0-E25C-4B69-B59E-292BFD043619}"/>
              </a:ext>
            </a:extLst>
          </p:cNvPr>
          <p:cNvGraphicFramePr>
            <a:graphicFrameLocks/>
          </p:cNvGraphicFramePr>
          <p:nvPr>
            <p:extLst>
              <p:ext uri="{D42A27DB-BD31-4B8C-83A1-F6EECF244321}">
                <p14:modId xmlns:p14="http://schemas.microsoft.com/office/powerpoint/2010/main" val="2321435910"/>
              </p:ext>
            </p:extLst>
          </p:nvPr>
        </p:nvGraphicFramePr>
        <p:xfrm>
          <a:off x="453683" y="2301358"/>
          <a:ext cx="8236633" cy="3880612"/>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658CBF5C-F1EB-57DC-43D5-BD7417D086FC}"/>
              </a:ext>
            </a:extLst>
          </p:cNvPr>
          <p:cNvSpPr txBox="1"/>
          <p:nvPr/>
        </p:nvSpPr>
        <p:spPr>
          <a:xfrm>
            <a:off x="274320" y="6217920"/>
            <a:ext cx="4572000" cy="415498"/>
          </a:xfrm>
          <a:prstGeom prst="rect">
            <a:avLst/>
          </a:prstGeom>
          <a:noFill/>
        </p:spPr>
        <p:txBody>
          <a:bodyPr wrap="square">
            <a:spAutoFit/>
          </a:bodyPr>
          <a:lstStyle/>
          <a:p>
            <a:r>
              <a:rPr lang="en-US" sz="1200" b="1" i="0" u="none" strike="noStrike" dirty="0">
                <a:solidFill>
                  <a:srgbClr val="000000"/>
                </a:solidFill>
                <a:effectLst/>
                <a:latin typeface="Arial" panose="020B0604020202020204" pitchFamily="34" charset="0"/>
              </a:rPr>
              <a:t>NH = non-Hispanic</a:t>
            </a:r>
          </a:p>
          <a:p>
            <a:r>
              <a:rPr lang="en-US" sz="900" b="1" i="0" u="none" strike="noStrike" dirty="0">
                <a:solidFill>
                  <a:srgbClr val="000000"/>
                </a:solidFill>
                <a:effectLst/>
              </a:rPr>
              <a:t>Source: </a:t>
            </a:r>
            <a:r>
              <a:rPr lang="en-US" sz="900" i="0" u="none" strike="noStrike" dirty="0">
                <a:solidFill>
                  <a:srgbClr val="000000"/>
                </a:solidFill>
                <a:effectLst/>
              </a:rPr>
              <a:t>US Census non-bridged population estimates, 2023; ages 65 and older</a:t>
            </a:r>
            <a:r>
              <a:rPr lang="en-US" sz="900" dirty="0"/>
              <a:t> </a:t>
            </a:r>
          </a:p>
        </p:txBody>
      </p:sp>
    </p:spTree>
    <p:extLst>
      <p:ext uri="{BB962C8B-B14F-4D97-AF65-F5344CB8AC3E}">
        <p14:creationId xmlns:p14="http://schemas.microsoft.com/office/powerpoint/2010/main" val="706179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B68D4-36D8-4A3A-9BE5-CE49019BF456}"/>
              </a:ext>
            </a:extLst>
          </p:cNvPr>
          <p:cNvSpPr>
            <a:spLocks noGrp="1"/>
          </p:cNvSpPr>
          <p:nvPr>
            <p:ph type="title"/>
          </p:nvPr>
        </p:nvSpPr>
        <p:spPr>
          <a:xfrm>
            <a:off x="274320" y="1097280"/>
            <a:ext cx="8563554" cy="548640"/>
          </a:xfrm>
        </p:spPr>
        <p:txBody>
          <a:bodyPr/>
          <a:lstStyle/>
          <a:p>
            <a:r>
              <a:rPr lang="en-US" sz="3000" dirty="0">
                <a:latin typeface="+mn-lt"/>
              </a:rPr>
              <a:t>Demographic characteristics among older adults in North Carolina</a:t>
            </a:r>
          </a:p>
        </p:txBody>
      </p:sp>
      <p:sp>
        <p:nvSpPr>
          <p:cNvPr id="11" name="TextBox 10">
            <a:extLst>
              <a:ext uri="{FF2B5EF4-FFF2-40B4-BE49-F238E27FC236}">
                <a16:creationId xmlns:a16="http://schemas.microsoft.com/office/drawing/2014/main" id="{B4C4E0D5-5B89-4825-9662-2191724521D2}"/>
              </a:ext>
            </a:extLst>
          </p:cNvPr>
          <p:cNvSpPr txBox="1"/>
          <p:nvPr/>
        </p:nvSpPr>
        <p:spPr>
          <a:xfrm>
            <a:off x="7051032" y="3089905"/>
            <a:ext cx="1986664" cy="1631216"/>
          </a:xfrm>
          <a:prstGeom prst="rect">
            <a:avLst/>
          </a:prstGeom>
          <a:noFill/>
        </p:spPr>
        <p:txBody>
          <a:bodyPr wrap="square" rtlCol="0">
            <a:spAutoFit/>
          </a:bodyPr>
          <a:lstStyle/>
          <a:p>
            <a:r>
              <a:rPr lang="en-US" sz="2000" dirty="0">
                <a:latin typeface="Franklin Gothic Demi Cond" panose="020B0706030402020204" pitchFamily="34" charset="0"/>
              </a:rPr>
              <a:t>of housing units with people 65 and older are </a:t>
            </a:r>
            <a:r>
              <a:rPr lang="en-US" sz="2000" dirty="0">
                <a:solidFill>
                  <a:srgbClr val="52849C"/>
                </a:solidFill>
                <a:latin typeface="Franklin Gothic Demi Cond" panose="020B0706030402020204" pitchFamily="34" charset="0"/>
              </a:rPr>
              <a:t>single person households</a:t>
            </a:r>
          </a:p>
        </p:txBody>
      </p:sp>
      <p:sp>
        <p:nvSpPr>
          <p:cNvPr id="12" name="Rectangle: Rounded Corners 11">
            <a:extLst>
              <a:ext uri="{FF2B5EF4-FFF2-40B4-BE49-F238E27FC236}">
                <a16:creationId xmlns:a16="http://schemas.microsoft.com/office/drawing/2014/main" id="{2CC7ACA5-FF9A-4AA6-A611-D92E9D12BC2A}"/>
              </a:ext>
            </a:extLst>
          </p:cNvPr>
          <p:cNvSpPr/>
          <p:nvPr/>
        </p:nvSpPr>
        <p:spPr>
          <a:xfrm>
            <a:off x="6936979" y="2238442"/>
            <a:ext cx="1838325" cy="2599456"/>
          </a:xfrm>
          <a:prstGeom prst="roundRect">
            <a:avLst/>
          </a:prstGeom>
          <a:noFill/>
          <a:ln w="57150">
            <a:solidFill>
              <a:srgbClr val="5284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256D983B-10B9-4660-8BF4-2BD897052C19}"/>
              </a:ext>
            </a:extLst>
          </p:cNvPr>
          <p:cNvSpPr txBox="1"/>
          <p:nvPr/>
        </p:nvSpPr>
        <p:spPr>
          <a:xfrm>
            <a:off x="274320" y="6126480"/>
            <a:ext cx="2313432" cy="276999"/>
          </a:xfrm>
          <a:prstGeom prst="rect">
            <a:avLst/>
          </a:prstGeom>
          <a:noFill/>
        </p:spPr>
        <p:txBody>
          <a:bodyPr wrap="square" rtlCol="0">
            <a:spAutoFit/>
          </a:bodyPr>
          <a:lstStyle/>
          <a:p>
            <a:r>
              <a:rPr lang="en-US" sz="1200" dirty="0"/>
              <a:t>* Adults ages 65 and older</a:t>
            </a:r>
          </a:p>
        </p:txBody>
      </p:sp>
      <p:graphicFrame>
        <p:nvGraphicFramePr>
          <p:cNvPr id="3" name="Chart 2">
            <a:extLst>
              <a:ext uri="{FF2B5EF4-FFF2-40B4-BE49-F238E27FC236}">
                <a16:creationId xmlns:a16="http://schemas.microsoft.com/office/drawing/2014/main" id="{9DDD43ED-419C-494D-BDE4-6A2ADCA0F6FB}"/>
              </a:ext>
            </a:extLst>
          </p:cNvPr>
          <p:cNvGraphicFramePr>
            <a:graphicFrameLocks/>
          </p:cNvGraphicFramePr>
          <p:nvPr>
            <p:extLst>
              <p:ext uri="{D42A27DB-BD31-4B8C-83A1-F6EECF244321}">
                <p14:modId xmlns:p14="http://schemas.microsoft.com/office/powerpoint/2010/main" val="2229211003"/>
              </p:ext>
            </p:extLst>
          </p:nvPr>
        </p:nvGraphicFramePr>
        <p:xfrm>
          <a:off x="157681" y="2008726"/>
          <a:ext cx="8406608" cy="4181059"/>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957A9A5B-0C64-466E-D589-6179A2494DC9}"/>
              </a:ext>
            </a:extLst>
          </p:cNvPr>
          <p:cNvSpPr txBox="1"/>
          <p:nvPr/>
        </p:nvSpPr>
        <p:spPr>
          <a:xfrm>
            <a:off x="6999549" y="2163248"/>
            <a:ext cx="1838325" cy="1200329"/>
          </a:xfrm>
          <a:prstGeom prst="rect">
            <a:avLst/>
          </a:prstGeom>
          <a:noFill/>
        </p:spPr>
        <p:txBody>
          <a:bodyPr wrap="square">
            <a:spAutoFit/>
          </a:bodyPr>
          <a:lstStyle/>
          <a:p>
            <a:r>
              <a:rPr lang="en-US" sz="7200" b="0" i="0" u="none" strike="noStrike" dirty="0">
                <a:solidFill>
                  <a:srgbClr val="52849C"/>
                </a:solidFill>
                <a:effectLst/>
                <a:latin typeface="Franklin Gothic Demi Cond" panose="020B0706030402020204" pitchFamily="34" charset="0"/>
              </a:rPr>
              <a:t>43%</a:t>
            </a:r>
            <a:r>
              <a:rPr lang="en-US" dirty="0"/>
              <a:t> </a:t>
            </a:r>
          </a:p>
        </p:txBody>
      </p:sp>
      <p:sp>
        <p:nvSpPr>
          <p:cNvPr id="17" name="TextBox 16">
            <a:extLst>
              <a:ext uri="{FF2B5EF4-FFF2-40B4-BE49-F238E27FC236}">
                <a16:creationId xmlns:a16="http://schemas.microsoft.com/office/drawing/2014/main" id="{BED2917E-19E8-0CF7-3410-4AA73F1B004F}"/>
              </a:ext>
            </a:extLst>
          </p:cNvPr>
          <p:cNvSpPr txBox="1"/>
          <p:nvPr/>
        </p:nvSpPr>
        <p:spPr>
          <a:xfrm>
            <a:off x="274320" y="6309360"/>
            <a:ext cx="7540283" cy="230832"/>
          </a:xfrm>
          <a:prstGeom prst="rect">
            <a:avLst/>
          </a:prstGeom>
          <a:noFill/>
        </p:spPr>
        <p:txBody>
          <a:bodyPr wrap="square">
            <a:spAutoFit/>
          </a:bodyPr>
          <a:lstStyle/>
          <a:p>
            <a:r>
              <a:rPr lang="en-US" sz="900" b="1" i="0" u="none" strike="noStrike" dirty="0">
                <a:solidFill>
                  <a:srgbClr val="000000"/>
                </a:solidFill>
                <a:effectLst/>
                <a:latin typeface="Arial" panose="020B0604020202020204" pitchFamily="34" charset="0"/>
              </a:rPr>
              <a:t>Source: American Community Survey, 2023 5-year estimates. Table S0103: Population 65 and older</a:t>
            </a:r>
            <a:r>
              <a:rPr lang="en-US" sz="900" dirty="0"/>
              <a:t> </a:t>
            </a:r>
          </a:p>
        </p:txBody>
      </p:sp>
    </p:spTree>
    <p:extLst>
      <p:ext uri="{BB962C8B-B14F-4D97-AF65-F5344CB8AC3E}">
        <p14:creationId xmlns:p14="http://schemas.microsoft.com/office/powerpoint/2010/main" val="3953360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7BBC3D8-6638-4156-8AF7-DA1CC003E886}"/>
              </a:ext>
            </a:extLst>
          </p:cNvPr>
          <p:cNvSpPr txBox="1"/>
          <p:nvPr/>
        </p:nvSpPr>
        <p:spPr>
          <a:xfrm>
            <a:off x="288388" y="2332453"/>
            <a:ext cx="5254283" cy="461665"/>
          </a:xfrm>
          <a:prstGeom prst="rect">
            <a:avLst/>
          </a:prstGeom>
          <a:noFill/>
        </p:spPr>
        <p:txBody>
          <a:bodyPr wrap="square" rtlCol="0">
            <a:spAutoFit/>
          </a:bodyPr>
          <a:lstStyle/>
          <a:p>
            <a:r>
              <a:rPr lang="en-US" sz="2400" dirty="0">
                <a:latin typeface="Franklin Gothic Demi Cond" panose="020B0706030402020204" pitchFamily="34" charset="0"/>
              </a:rPr>
              <a:t>Disability among adults 65 and older</a:t>
            </a:r>
          </a:p>
        </p:txBody>
      </p:sp>
      <p:graphicFrame>
        <p:nvGraphicFramePr>
          <p:cNvPr id="7" name="Table 6">
            <a:extLst>
              <a:ext uri="{FF2B5EF4-FFF2-40B4-BE49-F238E27FC236}">
                <a16:creationId xmlns:a16="http://schemas.microsoft.com/office/drawing/2014/main" id="{8E6BE5F0-1F66-58A6-CBF0-E95E8DD9F094}"/>
              </a:ext>
            </a:extLst>
          </p:cNvPr>
          <p:cNvGraphicFramePr>
            <a:graphicFrameLocks noGrp="1"/>
          </p:cNvGraphicFramePr>
          <p:nvPr>
            <p:extLst>
              <p:ext uri="{D42A27DB-BD31-4B8C-83A1-F6EECF244321}">
                <p14:modId xmlns:p14="http://schemas.microsoft.com/office/powerpoint/2010/main" val="3828488558"/>
              </p:ext>
            </p:extLst>
          </p:nvPr>
        </p:nvGraphicFramePr>
        <p:xfrm>
          <a:off x="274320" y="1053871"/>
          <a:ext cx="8728516" cy="1047750"/>
        </p:xfrm>
        <a:graphic>
          <a:graphicData uri="http://schemas.openxmlformats.org/drawingml/2006/table">
            <a:tbl>
              <a:tblPr/>
              <a:tblGrid>
                <a:gridCol w="8728516">
                  <a:extLst>
                    <a:ext uri="{9D8B030D-6E8A-4147-A177-3AD203B41FA5}">
                      <a16:colId xmlns:a16="http://schemas.microsoft.com/office/drawing/2014/main" val="3073934181"/>
                    </a:ext>
                  </a:extLst>
                </a:gridCol>
              </a:tblGrid>
              <a:tr h="523875">
                <a:tc>
                  <a:txBody>
                    <a:bodyPr/>
                    <a:lstStyle/>
                    <a:p>
                      <a:pPr algn="l" fontAlgn="b"/>
                      <a:r>
                        <a:rPr lang="en-US" sz="3200" b="1" i="0" u="none" strike="noStrike" dirty="0">
                          <a:solidFill>
                            <a:srgbClr val="17375E"/>
                          </a:solidFill>
                          <a:effectLst/>
                          <a:latin typeface="Arial (body)"/>
                        </a:rPr>
                        <a:t>One in five older adults in NC reports</a:t>
                      </a:r>
                    </a:p>
                  </a:txBody>
                  <a:tcPr marL="7620" marR="7620" marT="762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40361111"/>
                  </a:ext>
                </a:extLst>
              </a:tr>
              <a:tr h="523875">
                <a:tc>
                  <a:txBody>
                    <a:bodyPr/>
                    <a:lstStyle/>
                    <a:p>
                      <a:pPr algn="l" fontAlgn="b"/>
                      <a:r>
                        <a:rPr lang="en-US" sz="3200" b="1" i="0" u="none" strike="noStrike" dirty="0">
                          <a:solidFill>
                            <a:srgbClr val="52849C"/>
                          </a:solidFill>
                          <a:effectLst/>
                          <a:latin typeface="Arial (body)"/>
                        </a:rPr>
                        <a:t>trouble walking</a:t>
                      </a:r>
                    </a:p>
                  </a:txBody>
                  <a:tcPr marL="7620" marR="7620" marT="762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7175223"/>
                  </a:ext>
                </a:extLst>
              </a:tr>
            </a:tbl>
          </a:graphicData>
        </a:graphic>
      </p:graphicFrame>
      <p:graphicFrame>
        <p:nvGraphicFramePr>
          <p:cNvPr id="8" name="Chart 7">
            <a:extLst>
              <a:ext uri="{FF2B5EF4-FFF2-40B4-BE49-F238E27FC236}">
                <a16:creationId xmlns:a16="http://schemas.microsoft.com/office/drawing/2014/main" id="{29363652-D06A-4677-AD6C-CC3936785A71}"/>
              </a:ext>
            </a:extLst>
          </p:cNvPr>
          <p:cNvGraphicFramePr>
            <a:graphicFrameLocks/>
          </p:cNvGraphicFramePr>
          <p:nvPr>
            <p:extLst>
              <p:ext uri="{D42A27DB-BD31-4B8C-83A1-F6EECF244321}">
                <p14:modId xmlns:p14="http://schemas.microsoft.com/office/powerpoint/2010/main" val="2031168900"/>
              </p:ext>
            </p:extLst>
          </p:nvPr>
        </p:nvGraphicFramePr>
        <p:xfrm>
          <a:off x="141164" y="2794118"/>
          <a:ext cx="8509918" cy="3422122"/>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5C00D530-433D-5353-D66A-131D338048A5}"/>
              </a:ext>
            </a:extLst>
          </p:cNvPr>
          <p:cNvSpPr txBox="1"/>
          <p:nvPr/>
        </p:nvSpPr>
        <p:spPr>
          <a:xfrm>
            <a:off x="274320" y="6216240"/>
            <a:ext cx="7744264" cy="230832"/>
          </a:xfrm>
          <a:prstGeom prst="rect">
            <a:avLst/>
          </a:prstGeom>
          <a:noFill/>
        </p:spPr>
        <p:txBody>
          <a:bodyPr wrap="square">
            <a:spAutoFit/>
          </a:bodyPr>
          <a:lstStyle/>
          <a:p>
            <a:r>
              <a:rPr lang="en-US" sz="900" b="1" i="0" u="none" strike="noStrike" dirty="0">
                <a:solidFill>
                  <a:srgbClr val="000000"/>
                </a:solidFill>
                <a:effectLst/>
              </a:rPr>
              <a:t>Source: American Community Survey, 2023 5-year estimates. Table S1810: Population 65 and older</a:t>
            </a:r>
            <a:r>
              <a:rPr lang="en-US" sz="900" dirty="0"/>
              <a:t> </a:t>
            </a:r>
          </a:p>
        </p:txBody>
      </p:sp>
    </p:spTree>
    <p:extLst>
      <p:ext uri="{BB962C8B-B14F-4D97-AF65-F5344CB8AC3E}">
        <p14:creationId xmlns:p14="http://schemas.microsoft.com/office/powerpoint/2010/main" val="3295095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61DF0A74-464C-3273-C6D7-CCC959D2BC94}"/>
              </a:ext>
            </a:extLst>
          </p:cNvPr>
          <p:cNvGraphicFramePr>
            <a:graphicFrameLocks noGrp="1"/>
          </p:cNvGraphicFramePr>
          <p:nvPr>
            <p:extLst>
              <p:ext uri="{D42A27DB-BD31-4B8C-83A1-F6EECF244321}">
                <p14:modId xmlns:p14="http://schemas.microsoft.com/office/powerpoint/2010/main" val="287726544"/>
              </p:ext>
            </p:extLst>
          </p:nvPr>
        </p:nvGraphicFramePr>
        <p:xfrm>
          <a:off x="274320" y="1097280"/>
          <a:ext cx="7969242" cy="988748"/>
        </p:xfrm>
        <a:graphic>
          <a:graphicData uri="http://schemas.openxmlformats.org/drawingml/2006/table">
            <a:tbl>
              <a:tblPr/>
              <a:tblGrid>
                <a:gridCol w="7969242">
                  <a:extLst>
                    <a:ext uri="{9D8B030D-6E8A-4147-A177-3AD203B41FA5}">
                      <a16:colId xmlns:a16="http://schemas.microsoft.com/office/drawing/2014/main" val="423028102"/>
                    </a:ext>
                  </a:extLst>
                </a:gridCol>
              </a:tblGrid>
              <a:tr h="364494">
                <a:tc>
                  <a:txBody>
                    <a:bodyPr/>
                    <a:lstStyle/>
                    <a:p>
                      <a:pPr algn="l" fontAlgn="b"/>
                      <a:r>
                        <a:rPr lang="en-US" sz="3200" b="1" i="0" u="none" strike="noStrike" dirty="0">
                          <a:solidFill>
                            <a:srgbClr val="17375E"/>
                          </a:solidFill>
                          <a:effectLst/>
                          <a:latin typeface="Arial (body)"/>
                        </a:rPr>
                        <a:t>Around 74% of older adults in NC have</a:t>
                      </a:r>
                    </a:p>
                  </a:txBody>
                  <a:tcPr marL="6694" marR="6694" marT="669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59824917"/>
                  </a:ext>
                </a:extLst>
              </a:tr>
              <a:tr h="364494">
                <a:tc>
                  <a:txBody>
                    <a:bodyPr/>
                    <a:lstStyle/>
                    <a:p>
                      <a:pPr algn="l" fontAlgn="b"/>
                      <a:r>
                        <a:rPr lang="en-US" sz="3200" b="1" i="0" u="none" strike="noStrike" dirty="0">
                          <a:solidFill>
                            <a:srgbClr val="17375E"/>
                          </a:solidFill>
                          <a:effectLst/>
                          <a:latin typeface="Arial (body)"/>
                        </a:rPr>
                        <a:t>one or more chronic diseases</a:t>
                      </a:r>
                    </a:p>
                  </a:txBody>
                  <a:tcPr marL="6694" marR="6694" marT="66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903874360"/>
                  </a:ext>
                </a:extLst>
              </a:tr>
            </a:tbl>
          </a:graphicData>
        </a:graphic>
      </p:graphicFrame>
      <p:sp>
        <p:nvSpPr>
          <p:cNvPr id="11" name="TextBox 10">
            <a:extLst>
              <a:ext uri="{FF2B5EF4-FFF2-40B4-BE49-F238E27FC236}">
                <a16:creationId xmlns:a16="http://schemas.microsoft.com/office/drawing/2014/main" id="{E8EB826E-EB08-6841-65F0-8A0C7C6086ED}"/>
              </a:ext>
            </a:extLst>
          </p:cNvPr>
          <p:cNvSpPr txBox="1"/>
          <p:nvPr/>
        </p:nvSpPr>
        <p:spPr>
          <a:xfrm>
            <a:off x="274320" y="6255603"/>
            <a:ext cx="8918916" cy="230832"/>
          </a:xfrm>
          <a:prstGeom prst="rect">
            <a:avLst/>
          </a:prstGeom>
          <a:noFill/>
        </p:spPr>
        <p:txBody>
          <a:bodyPr wrap="square">
            <a:spAutoFit/>
          </a:bodyPr>
          <a:lstStyle/>
          <a:p>
            <a:r>
              <a:rPr lang="en-US" sz="900" b="1" i="0" u="none" strike="noStrike" dirty="0">
                <a:solidFill>
                  <a:srgbClr val="000000"/>
                </a:solidFill>
                <a:effectLst/>
              </a:rPr>
              <a:t>Source: NC State Center of Health Statistics, 2023 Behavioral Risk Factor Surveillance System (BRFSS) Survey Results</a:t>
            </a:r>
            <a:r>
              <a:rPr lang="en-US" sz="900" dirty="0"/>
              <a:t> </a:t>
            </a:r>
          </a:p>
        </p:txBody>
      </p:sp>
      <p:graphicFrame>
        <p:nvGraphicFramePr>
          <p:cNvPr id="12" name="Chart 11">
            <a:extLst>
              <a:ext uri="{FF2B5EF4-FFF2-40B4-BE49-F238E27FC236}">
                <a16:creationId xmlns:a16="http://schemas.microsoft.com/office/drawing/2014/main" id="{036BE448-53CD-485C-9E37-58608D52E54B}"/>
              </a:ext>
            </a:extLst>
          </p:cNvPr>
          <p:cNvGraphicFramePr>
            <a:graphicFrameLocks/>
          </p:cNvGraphicFramePr>
          <p:nvPr>
            <p:extLst>
              <p:ext uri="{D42A27DB-BD31-4B8C-83A1-F6EECF244321}">
                <p14:modId xmlns:p14="http://schemas.microsoft.com/office/powerpoint/2010/main" val="2189806231"/>
              </p:ext>
            </p:extLst>
          </p:nvPr>
        </p:nvGraphicFramePr>
        <p:xfrm>
          <a:off x="267393" y="2379699"/>
          <a:ext cx="8461610" cy="382415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97191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FC55A48-EE01-4513-A454-13C9E2F511A9}"/>
              </a:ext>
            </a:extLst>
          </p:cNvPr>
          <p:cNvSpPr>
            <a:spLocks noGrp="1"/>
          </p:cNvSpPr>
          <p:nvPr>
            <p:ph type="title"/>
          </p:nvPr>
        </p:nvSpPr>
        <p:spPr>
          <a:xfrm>
            <a:off x="274320" y="1097280"/>
            <a:ext cx="8563554" cy="548640"/>
          </a:xfrm>
        </p:spPr>
        <p:txBody>
          <a:bodyPr/>
          <a:lstStyle/>
          <a:p>
            <a:r>
              <a:rPr lang="en-US" dirty="0">
                <a:latin typeface="+mn-lt"/>
              </a:rPr>
              <a:t>Proportion of demographic groups </a:t>
            </a:r>
            <a:r>
              <a:rPr lang="en-US" u="sng" dirty="0">
                <a:latin typeface="+mn-lt"/>
              </a:rPr>
              <a:t>reporting having ever experienced loss of consciousness</a:t>
            </a:r>
            <a:r>
              <a:rPr lang="en-US" dirty="0">
                <a:latin typeface="+mn-lt"/>
              </a:rPr>
              <a:t>, </a:t>
            </a:r>
            <a:r>
              <a:rPr lang="en-US" sz="2400" b="1" i="0" u="none" strike="noStrike" dirty="0">
                <a:solidFill>
                  <a:srgbClr val="17375E"/>
                </a:solidFill>
                <a:effectLst/>
                <a:latin typeface="Arial" panose="020B0604020202020204" pitchFamily="34" charset="0"/>
              </a:rPr>
              <a:t>2019 BRFSS</a:t>
            </a:r>
            <a:r>
              <a:rPr lang="en-US" dirty="0"/>
              <a:t> </a:t>
            </a:r>
            <a:endParaRPr lang="en-US" dirty="0">
              <a:latin typeface="+mn-lt"/>
            </a:endParaRPr>
          </a:p>
        </p:txBody>
      </p:sp>
      <p:pic>
        <p:nvPicPr>
          <p:cNvPr id="9" name="Picture 8">
            <a:extLst>
              <a:ext uri="{FF2B5EF4-FFF2-40B4-BE49-F238E27FC236}">
                <a16:creationId xmlns:a16="http://schemas.microsoft.com/office/drawing/2014/main" id="{B8AA3C2C-352D-AD0B-6698-BC2BC7352998}"/>
              </a:ext>
            </a:extLst>
          </p:cNvPr>
          <p:cNvPicPr>
            <a:picLocks noChangeAspect="1"/>
          </p:cNvPicPr>
          <p:nvPr/>
        </p:nvPicPr>
        <p:blipFill>
          <a:blip r:embed="rId3"/>
          <a:stretch>
            <a:fillRect/>
          </a:stretch>
        </p:blipFill>
        <p:spPr>
          <a:xfrm>
            <a:off x="228851" y="2170793"/>
            <a:ext cx="4078577" cy="4022636"/>
          </a:xfrm>
          <a:prstGeom prst="rect">
            <a:avLst/>
          </a:prstGeom>
        </p:spPr>
      </p:pic>
      <p:pic>
        <p:nvPicPr>
          <p:cNvPr id="10" name="Picture 9">
            <a:extLst>
              <a:ext uri="{FF2B5EF4-FFF2-40B4-BE49-F238E27FC236}">
                <a16:creationId xmlns:a16="http://schemas.microsoft.com/office/drawing/2014/main" id="{1070ABF8-75D4-B0FF-4F71-DDF1114BBA3E}"/>
              </a:ext>
            </a:extLst>
          </p:cNvPr>
          <p:cNvPicPr>
            <a:picLocks noChangeAspect="1"/>
          </p:cNvPicPr>
          <p:nvPr/>
        </p:nvPicPr>
        <p:blipFill>
          <a:blip r:embed="rId4"/>
          <a:stretch>
            <a:fillRect/>
          </a:stretch>
        </p:blipFill>
        <p:spPr>
          <a:xfrm>
            <a:off x="4688686" y="2211124"/>
            <a:ext cx="3805587" cy="4022636"/>
          </a:xfrm>
          <a:prstGeom prst="rect">
            <a:avLst/>
          </a:prstGeom>
        </p:spPr>
      </p:pic>
      <p:sp>
        <p:nvSpPr>
          <p:cNvPr id="15" name="TextBox 14">
            <a:extLst>
              <a:ext uri="{FF2B5EF4-FFF2-40B4-BE49-F238E27FC236}">
                <a16:creationId xmlns:a16="http://schemas.microsoft.com/office/drawing/2014/main" id="{3F390D48-26F8-2319-AB9B-DCDABE90592A}"/>
              </a:ext>
            </a:extLst>
          </p:cNvPr>
          <p:cNvSpPr txBox="1"/>
          <p:nvPr/>
        </p:nvSpPr>
        <p:spPr>
          <a:xfrm>
            <a:off x="274320" y="6295636"/>
            <a:ext cx="8925950" cy="230832"/>
          </a:xfrm>
          <a:prstGeom prst="rect">
            <a:avLst/>
          </a:prstGeom>
          <a:noFill/>
        </p:spPr>
        <p:txBody>
          <a:bodyPr wrap="square">
            <a:spAutoFit/>
          </a:bodyPr>
          <a:lstStyle/>
          <a:p>
            <a:r>
              <a:rPr lang="en-US" sz="900" b="1" i="0" u="none" strike="noStrike" dirty="0">
                <a:solidFill>
                  <a:srgbClr val="000000"/>
                </a:solidFill>
                <a:effectLst/>
                <a:latin typeface="Arial" panose="020B0604020202020204" pitchFamily="34" charset="0"/>
              </a:rPr>
              <a:t>Source: NC State Center of Health Statistics, 2019 Behavioral Risk Factor Surveillance System (BRFSS) Survey Results</a:t>
            </a:r>
            <a:r>
              <a:rPr lang="en-US" sz="900" dirty="0"/>
              <a:t> </a:t>
            </a:r>
          </a:p>
        </p:txBody>
      </p:sp>
      <p:sp>
        <p:nvSpPr>
          <p:cNvPr id="8" name="TextBox 7">
            <a:extLst>
              <a:ext uri="{FF2B5EF4-FFF2-40B4-BE49-F238E27FC236}">
                <a16:creationId xmlns:a16="http://schemas.microsoft.com/office/drawing/2014/main" id="{3E135912-54E7-FDD0-85CB-1B54E75346D8}"/>
              </a:ext>
            </a:extLst>
          </p:cNvPr>
          <p:cNvSpPr txBox="1"/>
          <p:nvPr/>
        </p:nvSpPr>
        <p:spPr>
          <a:xfrm>
            <a:off x="2180492" y="1868531"/>
            <a:ext cx="1364566" cy="400110"/>
          </a:xfrm>
          <a:prstGeom prst="rect">
            <a:avLst/>
          </a:prstGeom>
          <a:noFill/>
        </p:spPr>
        <p:txBody>
          <a:bodyPr wrap="square">
            <a:spAutoFit/>
          </a:bodyPr>
          <a:lstStyle/>
          <a:p>
            <a:r>
              <a:rPr lang="en-US" sz="2000" b="0" i="0" u="none" strike="noStrike" dirty="0">
                <a:solidFill>
                  <a:srgbClr val="C65911"/>
                </a:solidFill>
                <a:effectLst/>
                <a:latin typeface="Franklin Gothic Demi Cond" panose="020B0706030402020204" pitchFamily="34" charset="0"/>
              </a:rPr>
              <a:t>Overall 26%</a:t>
            </a:r>
            <a:r>
              <a:rPr lang="en-US" dirty="0"/>
              <a:t> </a:t>
            </a:r>
          </a:p>
        </p:txBody>
      </p:sp>
      <p:sp>
        <p:nvSpPr>
          <p:cNvPr id="11" name="TextBox 10">
            <a:extLst>
              <a:ext uri="{FF2B5EF4-FFF2-40B4-BE49-F238E27FC236}">
                <a16:creationId xmlns:a16="http://schemas.microsoft.com/office/drawing/2014/main" id="{AC04C5B8-672F-CCCE-B2F3-6BCFA870BFD8}"/>
              </a:ext>
            </a:extLst>
          </p:cNvPr>
          <p:cNvSpPr txBox="1"/>
          <p:nvPr/>
        </p:nvSpPr>
        <p:spPr>
          <a:xfrm>
            <a:off x="6160595" y="1868531"/>
            <a:ext cx="1364566" cy="400110"/>
          </a:xfrm>
          <a:prstGeom prst="rect">
            <a:avLst/>
          </a:prstGeom>
          <a:noFill/>
        </p:spPr>
        <p:txBody>
          <a:bodyPr wrap="square">
            <a:spAutoFit/>
          </a:bodyPr>
          <a:lstStyle/>
          <a:p>
            <a:r>
              <a:rPr lang="en-US" sz="2000" b="0" i="0" u="none" strike="noStrike" dirty="0">
                <a:solidFill>
                  <a:srgbClr val="C65911"/>
                </a:solidFill>
                <a:effectLst/>
                <a:latin typeface="Franklin Gothic Demi Cond" panose="020B0706030402020204" pitchFamily="34" charset="0"/>
              </a:rPr>
              <a:t>Overall 26%</a:t>
            </a:r>
            <a:r>
              <a:rPr lang="en-US" dirty="0"/>
              <a:t> </a:t>
            </a:r>
          </a:p>
        </p:txBody>
      </p:sp>
    </p:spTree>
    <p:extLst>
      <p:ext uri="{BB962C8B-B14F-4D97-AF65-F5344CB8AC3E}">
        <p14:creationId xmlns:p14="http://schemas.microsoft.com/office/powerpoint/2010/main" val="2262339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 descr="injury_iceberg">
            <a:extLst>
              <a:ext uri="{FF2B5EF4-FFF2-40B4-BE49-F238E27FC236}">
                <a16:creationId xmlns:a16="http://schemas.microsoft.com/office/drawing/2014/main" id="{B5186C8B-0158-45E9-87D6-95A9053DFC9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6642" y="1418580"/>
            <a:ext cx="5728294" cy="4762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 Box 3">
            <a:extLst>
              <a:ext uri="{FF2B5EF4-FFF2-40B4-BE49-F238E27FC236}">
                <a16:creationId xmlns:a16="http://schemas.microsoft.com/office/drawing/2014/main" id="{6F73705A-EA8C-4B56-B20A-321EAA0CFE79}"/>
              </a:ext>
            </a:extLst>
          </p:cNvPr>
          <p:cNvSpPr txBox="1">
            <a:spLocks noChangeArrowheads="1"/>
          </p:cNvSpPr>
          <p:nvPr/>
        </p:nvSpPr>
        <p:spPr bwMode="auto">
          <a:xfrm>
            <a:off x="2848155" y="3999109"/>
            <a:ext cx="3752997" cy="368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1600" dirty="0">
                <a:solidFill>
                  <a:srgbClr val="FFFFFF"/>
                </a:solidFill>
                <a:latin typeface="Franklin Gothic Demi Cond" panose="020B0706030402020204" pitchFamily="34" charset="0"/>
              </a:rPr>
              <a:t>? Outpatient Visits</a:t>
            </a:r>
            <a:endParaRPr lang="en-US" altLang="en-US" sz="1800" b="0" dirty="0">
              <a:latin typeface="Franklin Gothic Demi Cond" panose="020B0706030402020204" pitchFamily="34" charset="0"/>
            </a:endParaRPr>
          </a:p>
        </p:txBody>
      </p:sp>
      <p:sp>
        <p:nvSpPr>
          <p:cNvPr id="28" name="Text Box 4">
            <a:extLst>
              <a:ext uri="{FF2B5EF4-FFF2-40B4-BE49-F238E27FC236}">
                <a16:creationId xmlns:a16="http://schemas.microsoft.com/office/drawing/2014/main" id="{2B4B9B36-E255-4886-A98B-D34F0D6F41F0}"/>
              </a:ext>
            </a:extLst>
          </p:cNvPr>
          <p:cNvSpPr txBox="1">
            <a:spLocks noChangeArrowheads="1"/>
          </p:cNvSpPr>
          <p:nvPr/>
        </p:nvSpPr>
        <p:spPr bwMode="auto">
          <a:xfrm>
            <a:off x="2336322" y="4865623"/>
            <a:ext cx="4776667" cy="614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1600" dirty="0">
                <a:solidFill>
                  <a:srgbClr val="FFFFFF"/>
                </a:solidFill>
                <a:latin typeface="Franklin Gothic Demi Cond" panose="020B0706030402020204" pitchFamily="34" charset="0"/>
              </a:rPr>
              <a:t>? Medically Unattended Injuries</a:t>
            </a:r>
          </a:p>
        </p:txBody>
      </p:sp>
      <p:sp>
        <p:nvSpPr>
          <p:cNvPr id="32" name="Text Box 8">
            <a:extLst>
              <a:ext uri="{FF2B5EF4-FFF2-40B4-BE49-F238E27FC236}">
                <a16:creationId xmlns:a16="http://schemas.microsoft.com/office/drawing/2014/main" id="{5ECF2465-10F9-4331-B91D-ED857DFB4E72}"/>
              </a:ext>
            </a:extLst>
          </p:cNvPr>
          <p:cNvSpPr txBox="1">
            <a:spLocks noChangeArrowheads="1"/>
          </p:cNvSpPr>
          <p:nvPr/>
        </p:nvSpPr>
        <p:spPr bwMode="auto">
          <a:xfrm>
            <a:off x="4155871" y="2175982"/>
            <a:ext cx="1137567" cy="40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1600" dirty="0">
                <a:solidFill>
                  <a:srgbClr val="FFFFFF"/>
                </a:solidFill>
                <a:latin typeface="Franklin Gothic Demi Cond" panose="020B0706030402020204" pitchFamily="34" charset="0"/>
              </a:rPr>
              <a:t>Deaths</a:t>
            </a:r>
            <a:endParaRPr lang="en-US" altLang="en-US" sz="1800" b="0" dirty="0">
              <a:latin typeface="Franklin Gothic Demi Cond" panose="020B0706030402020204" pitchFamily="34" charset="0"/>
            </a:endParaRPr>
          </a:p>
        </p:txBody>
      </p:sp>
      <p:sp>
        <p:nvSpPr>
          <p:cNvPr id="33" name="Text Box 9">
            <a:extLst>
              <a:ext uri="{FF2B5EF4-FFF2-40B4-BE49-F238E27FC236}">
                <a16:creationId xmlns:a16="http://schemas.microsoft.com/office/drawing/2014/main" id="{37BB7677-62C6-474D-8DD9-21DD89FB25BF}"/>
              </a:ext>
            </a:extLst>
          </p:cNvPr>
          <p:cNvSpPr txBox="1">
            <a:spLocks noChangeArrowheads="1"/>
          </p:cNvSpPr>
          <p:nvPr/>
        </p:nvSpPr>
        <p:spPr bwMode="auto">
          <a:xfrm>
            <a:off x="3633223" y="2839780"/>
            <a:ext cx="2275132" cy="35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1600" dirty="0">
                <a:solidFill>
                  <a:srgbClr val="FFFFFF"/>
                </a:solidFill>
                <a:latin typeface="Franklin Gothic Demi Cond" panose="020B0706030402020204" pitchFamily="34" charset="0"/>
              </a:rPr>
              <a:t>Hospitalizations</a:t>
            </a:r>
          </a:p>
        </p:txBody>
      </p:sp>
      <p:sp>
        <p:nvSpPr>
          <p:cNvPr id="34" name="Text Box 10">
            <a:extLst>
              <a:ext uri="{FF2B5EF4-FFF2-40B4-BE49-F238E27FC236}">
                <a16:creationId xmlns:a16="http://schemas.microsoft.com/office/drawing/2014/main" id="{8994C8D4-7CFB-4762-A346-B64C2ABE5981}"/>
              </a:ext>
            </a:extLst>
          </p:cNvPr>
          <p:cNvSpPr txBox="1">
            <a:spLocks noChangeArrowheads="1"/>
          </p:cNvSpPr>
          <p:nvPr/>
        </p:nvSpPr>
        <p:spPr bwMode="auto">
          <a:xfrm>
            <a:off x="3307400" y="3499644"/>
            <a:ext cx="2834508" cy="393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1600" dirty="0">
                <a:solidFill>
                  <a:srgbClr val="FFFFFF"/>
                </a:solidFill>
                <a:latin typeface="Franklin Gothic Demi Cond" panose="020B0706030402020204" pitchFamily="34" charset="0"/>
              </a:rPr>
              <a:t>ED Visits </a:t>
            </a:r>
            <a:endParaRPr lang="en-US" altLang="en-US" sz="1800" b="0" dirty="0">
              <a:latin typeface="Franklin Gothic Demi Cond" panose="020B0706030402020204" pitchFamily="34" charset="0"/>
            </a:endParaRPr>
          </a:p>
        </p:txBody>
      </p:sp>
      <p:sp>
        <p:nvSpPr>
          <p:cNvPr id="35" name="Rectangle 11">
            <a:extLst>
              <a:ext uri="{FF2B5EF4-FFF2-40B4-BE49-F238E27FC236}">
                <a16:creationId xmlns:a16="http://schemas.microsoft.com/office/drawing/2014/main" id="{8C270CD3-3978-42BA-B814-B260C966DEBF}"/>
              </a:ext>
            </a:extLst>
          </p:cNvPr>
          <p:cNvSpPr>
            <a:spLocks noChangeArrowheads="1"/>
          </p:cNvSpPr>
          <p:nvPr/>
        </p:nvSpPr>
        <p:spPr bwMode="auto">
          <a:xfrm>
            <a:off x="274320" y="1678192"/>
            <a:ext cx="3494612"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400" b="0" dirty="0"/>
              <a:t>Despite NC’s excellent reporting systems, the </a:t>
            </a:r>
            <a:r>
              <a:rPr lang="en-US" altLang="en-US" sz="2400" b="1" i="1" dirty="0">
                <a:solidFill>
                  <a:schemeClr val="accent5"/>
                </a:solidFill>
              </a:rPr>
              <a:t>total</a:t>
            </a:r>
            <a:r>
              <a:rPr lang="en-US" altLang="en-US" sz="2400" b="0" i="1" dirty="0">
                <a:solidFill>
                  <a:schemeClr val="accent5"/>
                </a:solidFill>
              </a:rPr>
              <a:t> </a:t>
            </a:r>
            <a:r>
              <a:rPr lang="en-US" altLang="en-US" sz="2400" b="1" i="1" dirty="0">
                <a:solidFill>
                  <a:schemeClr val="accent5"/>
                </a:solidFill>
              </a:rPr>
              <a:t>burden</a:t>
            </a:r>
            <a:r>
              <a:rPr lang="en-US" altLang="en-US" sz="2400" b="0" dirty="0">
                <a:solidFill>
                  <a:schemeClr val="accent5"/>
                </a:solidFill>
              </a:rPr>
              <a:t> </a:t>
            </a:r>
            <a:r>
              <a:rPr lang="en-US" altLang="en-US" sz="2400" b="0" dirty="0"/>
              <a:t>of TBI in the state </a:t>
            </a:r>
          </a:p>
          <a:p>
            <a:r>
              <a:rPr lang="en-US" altLang="en-US" sz="2400" b="0" dirty="0"/>
              <a:t>is </a:t>
            </a:r>
            <a:r>
              <a:rPr lang="en-US" altLang="en-US" sz="2400" b="1" i="1" dirty="0">
                <a:solidFill>
                  <a:schemeClr val="accent5"/>
                </a:solidFill>
              </a:rPr>
              <a:t>unknown</a:t>
            </a:r>
            <a:r>
              <a:rPr lang="en-US" altLang="en-US" sz="2400" b="0" dirty="0"/>
              <a:t>.</a:t>
            </a:r>
          </a:p>
        </p:txBody>
      </p:sp>
      <p:sp>
        <p:nvSpPr>
          <p:cNvPr id="3" name="Title 2">
            <a:extLst>
              <a:ext uri="{FF2B5EF4-FFF2-40B4-BE49-F238E27FC236}">
                <a16:creationId xmlns:a16="http://schemas.microsoft.com/office/drawing/2014/main" id="{47AFCFCB-CC93-4494-9EDD-021F6E5889A0}"/>
              </a:ext>
            </a:extLst>
          </p:cNvPr>
          <p:cNvSpPr>
            <a:spLocks noGrp="1"/>
          </p:cNvSpPr>
          <p:nvPr>
            <p:ph type="title"/>
          </p:nvPr>
        </p:nvSpPr>
        <p:spPr>
          <a:xfrm>
            <a:off x="274320" y="1051560"/>
            <a:ext cx="8563554" cy="548640"/>
          </a:xfrm>
        </p:spPr>
        <p:txBody>
          <a:bodyPr/>
          <a:lstStyle/>
          <a:p>
            <a:r>
              <a:rPr lang="en-US" sz="3200" dirty="0">
                <a:latin typeface="+mn-lt"/>
              </a:rPr>
              <a:t>TBI deaths are the tip of the iceberg</a:t>
            </a:r>
          </a:p>
        </p:txBody>
      </p:sp>
      <p:sp>
        <p:nvSpPr>
          <p:cNvPr id="8" name="Rectangle 7">
            <a:extLst>
              <a:ext uri="{FF2B5EF4-FFF2-40B4-BE49-F238E27FC236}">
                <a16:creationId xmlns:a16="http://schemas.microsoft.com/office/drawing/2014/main" id="{3C1BAFEE-7D0A-4DDC-BCCA-ADB38ADDB866}"/>
              </a:ext>
            </a:extLst>
          </p:cNvPr>
          <p:cNvSpPr/>
          <p:nvPr/>
        </p:nvSpPr>
        <p:spPr>
          <a:xfrm>
            <a:off x="1778418" y="5500890"/>
            <a:ext cx="5813722" cy="6142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B524FCE-9D9F-4A93-B2FA-57684A3453B8}"/>
              </a:ext>
            </a:extLst>
          </p:cNvPr>
          <p:cNvSpPr txBox="1"/>
          <p:nvPr/>
        </p:nvSpPr>
        <p:spPr>
          <a:xfrm>
            <a:off x="1970057" y="5300988"/>
            <a:ext cx="5728294" cy="1128293"/>
          </a:xfrm>
          <a:prstGeom prst="rect">
            <a:avLst/>
          </a:prstGeom>
          <a:noFill/>
        </p:spPr>
        <p:txBody>
          <a:bodyPr wrap="square" rtlCol="0">
            <a:spAutoFit/>
          </a:bodyPr>
          <a:lstStyle/>
          <a:p>
            <a:r>
              <a:rPr lang="en-US" sz="6600" b="1" dirty="0">
                <a:solidFill>
                  <a:srgbClr val="2A5779"/>
                </a:solidFill>
                <a:latin typeface="Franklin Gothic Demi Cond" panose="020B0706030402020204" pitchFamily="34" charset="0"/>
              </a:rPr>
              <a:t>INJURY ICEBERG</a:t>
            </a:r>
          </a:p>
        </p:txBody>
      </p:sp>
      <p:sp>
        <p:nvSpPr>
          <p:cNvPr id="2" name="TextBox 1">
            <a:extLst>
              <a:ext uri="{FF2B5EF4-FFF2-40B4-BE49-F238E27FC236}">
                <a16:creationId xmlns:a16="http://schemas.microsoft.com/office/drawing/2014/main" id="{8AD4D7ED-B3A9-1015-6265-06E585C93B1C}"/>
              </a:ext>
            </a:extLst>
          </p:cNvPr>
          <p:cNvSpPr txBox="1"/>
          <p:nvPr/>
        </p:nvSpPr>
        <p:spPr>
          <a:xfrm>
            <a:off x="4359804" y="1914616"/>
            <a:ext cx="729700" cy="369332"/>
          </a:xfrm>
          <a:prstGeom prst="rect">
            <a:avLst/>
          </a:prstGeom>
          <a:noFill/>
        </p:spPr>
        <p:txBody>
          <a:bodyPr wrap="square" rtlCol="0">
            <a:spAutoFit/>
          </a:bodyPr>
          <a:lstStyle/>
          <a:p>
            <a:pPr algn="ctr"/>
            <a:r>
              <a:rPr lang="en-US" dirty="0">
                <a:solidFill>
                  <a:schemeClr val="bg1"/>
                </a:solidFill>
                <a:latin typeface="Franklin Gothic Demi Cond" panose="020B0706030402020204" pitchFamily="34" charset="0"/>
              </a:rPr>
              <a:t>2,581</a:t>
            </a:r>
          </a:p>
        </p:txBody>
      </p:sp>
      <p:sp>
        <p:nvSpPr>
          <p:cNvPr id="4" name="TextBox 3">
            <a:extLst>
              <a:ext uri="{FF2B5EF4-FFF2-40B4-BE49-F238E27FC236}">
                <a16:creationId xmlns:a16="http://schemas.microsoft.com/office/drawing/2014/main" id="{56369901-523B-B3B0-4182-23E42BA09A0C}"/>
              </a:ext>
            </a:extLst>
          </p:cNvPr>
          <p:cNvSpPr txBox="1"/>
          <p:nvPr/>
        </p:nvSpPr>
        <p:spPr>
          <a:xfrm>
            <a:off x="4359804" y="2577122"/>
            <a:ext cx="729700" cy="369332"/>
          </a:xfrm>
          <a:prstGeom prst="rect">
            <a:avLst/>
          </a:prstGeom>
          <a:noFill/>
        </p:spPr>
        <p:txBody>
          <a:bodyPr wrap="square" rtlCol="0">
            <a:spAutoFit/>
          </a:bodyPr>
          <a:lstStyle/>
          <a:p>
            <a:r>
              <a:rPr lang="en-US" dirty="0">
                <a:solidFill>
                  <a:schemeClr val="bg1"/>
                </a:solidFill>
                <a:latin typeface="Franklin Gothic Demi Cond" panose="020B0706030402020204" pitchFamily="34" charset="0"/>
              </a:rPr>
              <a:t>7,665</a:t>
            </a:r>
          </a:p>
        </p:txBody>
      </p:sp>
      <p:sp>
        <p:nvSpPr>
          <p:cNvPr id="5" name="TextBox 4">
            <a:extLst>
              <a:ext uri="{FF2B5EF4-FFF2-40B4-BE49-F238E27FC236}">
                <a16:creationId xmlns:a16="http://schemas.microsoft.com/office/drawing/2014/main" id="{05F2F663-7692-8615-EC8F-1C3A6CC9BAA3}"/>
              </a:ext>
            </a:extLst>
          </p:cNvPr>
          <p:cNvSpPr txBox="1"/>
          <p:nvPr/>
        </p:nvSpPr>
        <p:spPr>
          <a:xfrm>
            <a:off x="4257837" y="3219513"/>
            <a:ext cx="933634" cy="369332"/>
          </a:xfrm>
          <a:prstGeom prst="rect">
            <a:avLst/>
          </a:prstGeom>
          <a:noFill/>
        </p:spPr>
        <p:txBody>
          <a:bodyPr wrap="square" rtlCol="0">
            <a:spAutoFit/>
          </a:bodyPr>
          <a:lstStyle/>
          <a:p>
            <a:pPr algn="ctr"/>
            <a:r>
              <a:rPr lang="en-US" dirty="0">
                <a:solidFill>
                  <a:schemeClr val="bg1"/>
                </a:solidFill>
                <a:latin typeface="Franklin Gothic Demi Cond" panose="020B0706030402020204" pitchFamily="34" charset="0"/>
              </a:rPr>
              <a:t>34,585</a:t>
            </a:r>
          </a:p>
        </p:txBody>
      </p:sp>
      <p:sp>
        <p:nvSpPr>
          <p:cNvPr id="6" name="TextBox 5">
            <a:extLst>
              <a:ext uri="{FF2B5EF4-FFF2-40B4-BE49-F238E27FC236}">
                <a16:creationId xmlns:a16="http://schemas.microsoft.com/office/drawing/2014/main" id="{2342369D-C770-6A48-E7FC-E6B3DB984635}"/>
              </a:ext>
            </a:extLst>
          </p:cNvPr>
          <p:cNvSpPr txBox="1"/>
          <p:nvPr/>
        </p:nvSpPr>
        <p:spPr>
          <a:xfrm>
            <a:off x="274320" y="6126480"/>
            <a:ext cx="8145211" cy="507831"/>
          </a:xfrm>
          <a:prstGeom prst="rect">
            <a:avLst/>
          </a:prstGeom>
          <a:noFill/>
        </p:spPr>
        <p:txBody>
          <a:bodyPr wrap="square" rtlCol="0">
            <a:spAutoFit/>
          </a:bodyPr>
          <a:lstStyle/>
          <a:p>
            <a:r>
              <a:rPr lang="en-US" sz="900" dirty="0"/>
              <a:t>Limited to NC Residents, 2023</a:t>
            </a:r>
          </a:p>
          <a:p>
            <a:r>
              <a:rPr lang="en-US" sz="900" b="1" dirty="0"/>
              <a:t>Source: NC State Center for Health Statistics, Vital Statistics – Deaths (2023) and Hospitalization Discharge Data (2023); NC DETECT (2023)</a:t>
            </a:r>
          </a:p>
          <a:p>
            <a:r>
              <a:rPr lang="en-US" sz="900" dirty="0"/>
              <a:t>Analysis by Injury Epidemiology and Surveillance Unit</a:t>
            </a:r>
          </a:p>
        </p:txBody>
      </p:sp>
    </p:spTree>
    <p:extLst>
      <p:ext uri="{BB962C8B-B14F-4D97-AF65-F5344CB8AC3E}">
        <p14:creationId xmlns:p14="http://schemas.microsoft.com/office/powerpoint/2010/main" val="1822028247"/>
      </p:ext>
    </p:extLst>
  </p:cSld>
  <p:clrMapOvr>
    <a:masterClrMapping/>
  </p:clrMapOvr>
</p:sld>
</file>

<file path=ppt/theme/theme1.xml><?xml version="1.0" encoding="utf-8"?>
<a:theme xmlns:a="http://schemas.openxmlformats.org/drawingml/2006/main" name="6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C Brand PPT 04.23.15">
    <a:dk1>
      <a:srgbClr val="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NC Brand PPT 04.23.15">
    <a:dk1>
      <a:srgbClr val="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NC Brand PPT 04.23.15">
    <a:dk1>
      <a:srgbClr val="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d78b2e4-9060-4309-b354-463fb93a4269">
      <Terms xmlns="http://schemas.microsoft.com/office/infopath/2007/PartnerControls"/>
    </lcf76f155ced4ddcb4097134ff3c332f>
    <TaxCatchAll xmlns="ea8af748-1d0b-4554-b403-23c57396422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0A84DF9C38F85459C2FBB53EA3FC961" ma:contentTypeVersion="17" ma:contentTypeDescription="Create a new document." ma:contentTypeScope="" ma:versionID="d326bc390cf4525c02616755c8d7ac7a">
  <xsd:schema xmlns:xsd="http://www.w3.org/2001/XMLSchema" xmlns:xs="http://www.w3.org/2001/XMLSchema" xmlns:p="http://schemas.microsoft.com/office/2006/metadata/properties" xmlns:ns2="bd78b2e4-9060-4309-b354-463fb93a4269" xmlns:ns3="ea8af748-1d0b-4554-b403-23c573964229" targetNamespace="http://schemas.microsoft.com/office/2006/metadata/properties" ma:root="true" ma:fieldsID="453fadfe462a8dd30c781fc3fdd2c4e0" ns2:_="" ns3:_="">
    <xsd:import namespace="bd78b2e4-9060-4309-b354-463fb93a4269"/>
    <xsd:import namespace="ea8af748-1d0b-4554-b403-23c57396422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lcf76f155ced4ddcb4097134ff3c332f" minOccurs="0"/>
                <xsd:element ref="ns3:TaxCatchAll"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78b2e4-9060-4309-b354-463fb93a42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da2157d8-ccc1-4fc8-a2a4-3f8f6553454f" ma:termSetId="09814cd3-568e-fe90-9814-8d621ff8fb84" ma:anchorId="fba54fb3-c3e1-fe81-a776-ca4b69148c4d" ma:open="true" ma:isKeyword="false">
      <xsd:complexType>
        <xsd:sequence>
          <xsd:element ref="pc:Terms" minOccurs="0" maxOccurs="1"/>
        </xsd:sequence>
      </xsd:complex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a8af748-1d0b-4554-b403-23c57396422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b57b129b-aecc-4f48-b65e-4752a1115b12}" ma:internalName="TaxCatchAll" ma:showField="CatchAllData" ma:web="ea8af748-1d0b-4554-b403-23c57396422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F93D88C-3348-45EB-B075-20445B0EED91}">
  <ds:schemaRefs>
    <ds:schemaRef ds:uri="http://purl.org/dc/elements/1.1/"/>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http://purl.org/dc/terms/"/>
    <ds:schemaRef ds:uri="http://schemas.microsoft.com/office/2006/metadata/properties"/>
    <ds:schemaRef ds:uri="ea8af748-1d0b-4554-b403-23c573964229"/>
    <ds:schemaRef ds:uri="bd78b2e4-9060-4309-b354-463fb93a4269"/>
    <ds:schemaRef ds:uri="http://www.w3.org/XML/1998/namespace"/>
  </ds:schemaRefs>
</ds:datastoreItem>
</file>

<file path=customXml/itemProps2.xml><?xml version="1.0" encoding="utf-8"?>
<ds:datastoreItem xmlns:ds="http://schemas.openxmlformats.org/officeDocument/2006/customXml" ds:itemID="{31A7AE43-0CCE-4EB8-9230-2C625A1689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78b2e4-9060-4309-b354-463fb93a4269"/>
    <ds:schemaRef ds:uri="ea8af748-1d0b-4554-b403-23c5739642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3281F3B-BF70-4553-B5B6-51CCDF4704D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6790</TotalTime>
  <Words>2835</Words>
  <Application>Microsoft Office PowerPoint</Application>
  <PresentationFormat>On-screen Show (4:3)</PresentationFormat>
  <Paragraphs>280</Paragraphs>
  <Slides>35</Slides>
  <Notes>33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Arial </vt:lpstr>
      <vt:lpstr>Arial (body)</vt:lpstr>
      <vt:lpstr>Calibri</vt:lpstr>
      <vt:lpstr>Franklin Gothic Demi Cond</vt:lpstr>
      <vt:lpstr>Franklin Gothic Medium</vt:lpstr>
      <vt:lpstr>6_Office Theme</vt:lpstr>
      <vt:lpstr>PowerPoint Presentation</vt:lpstr>
      <vt:lpstr>Traumatic Brain Injury Technical Notes</vt:lpstr>
      <vt:lpstr>Technical Notes, Continued</vt:lpstr>
      <vt:lpstr>Most older adults (ages 65+) in NC are non-Hispanic White</vt:lpstr>
      <vt:lpstr>Demographic characteristics among older adults in North Carolina</vt:lpstr>
      <vt:lpstr>PowerPoint Presentation</vt:lpstr>
      <vt:lpstr>PowerPoint Presentation</vt:lpstr>
      <vt:lpstr>Proportion of demographic groups reporting having ever experienced loss of consciousness, 2019 BRFSS </vt:lpstr>
      <vt:lpstr>TBI deaths are the tip of the iceberg</vt:lpstr>
      <vt:lpstr>Traumatic Brain Injury Deaths</vt:lpstr>
      <vt:lpstr>TBI-related deaths increased by 36% over the last five years</vt:lpstr>
      <vt:lpstr>TBI-Related Deaths among North Carolina Residents, 2021-2023</vt:lpstr>
      <vt:lpstr>PowerPoint Presentation</vt:lpstr>
      <vt:lpstr>Self-Inflicted Firearm was the leading mechanism-intent category for all TBI deaths </vt:lpstr>
      <vt:lpstr>Fall-Related TBI Deaths were most common among men and non-Hispanic Whites </vt:lpstr>
      <vt:lpstr>Fall-related TBI death rates were highest among men and non-Hispanic Whites </vt:lpstr>
      <vt:lpstr>Traumatic Brain Injury Hospitalizations</vt:lpstr>
      <vt:lpstr>TBI-related hospitalizations increased by   6% over the last five years</vt:lpstr>
      <vt:lpstr>TBI-Related Hospitalizations among North Carolina Residents, 2021-2023</vt:lpstr>
      <vt:lpstr>Most TBI-related hospitalizations occurred among men and non-Hispanic Whites</vt:lpstr>
      <vt:lpstr>PowerPoint Presentation</vt:lpstr>
      <vt:lpstr>Unintentional Falls were the leading mechanism-intent category for all TBI hospitalizations</vt:lpstr>
      <vt:lpstr>52% of TBI-related hospitalizations occurred among adults 65 and older</vt:lpstr>
      <vt:lpstr>Adults 85 and older have the highest rates of TBI-related hospitalizations</vt:lpstr>
      <vt:lpstr>Traumatic Brain Injury Emergency Department Visits</vt:lpstr>
      <vt:lpstr>TBI-related ED visits increased by 15% over the last five years</vt:lpstr>
      <vt:lpstr>TBI-Related Emergency Department Visits (ED) Among North Carolina Residents, 2021-2023</vt:lpstr>
      <vt:lpstr>Most TBI-related ED visits occurred among men and non-Hispanic Whites</vt:lpstr>
      <vt:lpstr>PowerPoint Presentation</vt:lpstr>
      <vt:lpstr>TBI-related ED visits were highest among 25-34- and 75–84-year-olds </vt:lpstr>
      <vt:lpstr>Adults 85 and older have the highest rates of TBI-related ED Visits</vt:lpstr>
      <vt:lpstr>TBI-related ED visit rates were highest among men ages 85 and older in 2023</vt:lpstr>
      <vt:lpstr>Summary of Traumatic Brain Injury in North Carolina</vt:lpstr>
      <vt:lpstr>IVPB Data Support now available!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Taryn Dietrich</dc:creator>
  <cp:lastModifiedBy>McDaniel, Katherine M</cp:lastModifiedBy>
  <cp:revision>511</cp:revision>
  <cp:lastPrinted>2017-07-14T22:50:57Z</cp:lastPrinted>
  <dcterms:created xsi:type="dcterms:W3CDTF">2015-07-07T20:02:11Z</dcterms:created>
  <dcterms:modified xsi:type="dcterms:W3CDTF">2025-04-14T15:09:57Z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0x01010090A84DF9C38F85459C2FBB53EA3FC961</vt:lpwstr>
  </property>
</Properties>
</file>